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0"/>
  </p:notesMasterIdLst>
  <p:sldIdLst>
    <p:sldId id="256" r:id="rId2"/>
    <p:sldId id="257" r:id="rId3"/>
    <p:sldId id="258" r:id="rId4"/>
    <p:sldId id="262" r:id="rId5"/>
    <p:sldId id="290" r:id="rId6"/>
    <p:sldId id="291" r:id="rId7"/>
    <p:sldId id="286" r:id="rId8"/>
    <p:sldId id="293" r:id="rId9"/>
    <p:sldId id="294" r:id="rId10"/>
    <p:sldId id="295" r:id="rId11"/>
    <p:sldId id="296" r:id="rId12"/>
    <p:sldId id="287" r:id="rId13"/>
    <p:sldId id="299" r:id="rId14"/>
    <p:sldId id="300" r:id="rId15"/>
    <p:sldId id="288" r:id="rId16"/>
    <p:sldId id="302" r:id="rId17"/>
    <p:sldId id="303" r:id="rId18"/>
    <p:sldId id="301" r:id="rId19"/>
  </p:sldIdLst>
  <p:sldSz cx="9001125" cy="5040313"/>
  <p:notesSz cx="6858000" cy="9144000"/>
  <p:custDataLst>
    <p:tags r:id="rId21"/>
  </p:custDataLst>
  <p:defaultText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5F9B"/>
    <a:srgbClr val="F4F6ED"/>
    <a:srgbClr val="F5F4ED"/>
    <a:srgbClr val="0548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4" autoAdjust="0"/>
    <p:restoredTop sz="94653"/>
  </p:normalViewPr>
  <p:slideViewPr>
    <p:cSldViewPr>
      <p:cViewPr varScale="1">
        <p:scale>
          <a:sx n="114" d="100"/>
          <a:sy n="114" d="100"/>
        </p:scale>
        <p:origin x="126" y="666"/>
      </p:cViewPr>
      <p:guideLst>
        <p:guide orient="horz" pos="1588"/>
        <p:guide pos="28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gif>
</file>

<file path=ppt/media/image3.png>
</file>

<file path=ppt/media/image4.png>
</file>

<file path=ppt/media/image5.png>
</file>

<file path=ppt/media/image6.png>
</file>

<file path=ppt/media/image7.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A35F2E-08FB-4DB9-9559-EF7A6CABA45E}" type="datetimeFigureOut">
              <a:rPr lang="zh-CN" altLang="en-US" smtClean="0"/>
              <a:t>2021/7/2</a:t>
            </a:fld>
            <a:endParaRPr lang="zh-CN" altLang="en-US"/>
          </a:p>
        </p:txBody>
      </p:sp>
      <p:sp>
        <p:nvSpPr>
          <p:cNvPr id="4" name="幻灯片图像占位符 3"/>
          <p:cNvSpPr>
            <a:spLocks noGrp="1" noRot="1" noChangeAspect="1"/>
          </p:cNvSpPr>
          <p:nvPr>
            <p:ph type="sldImg" idx="2"/>
          </p:nvPr>
        </p:nvSpPr>
        <p:spPr>
          <a:xfrm>
            <a:off x="368300" y="685800"/>
            <a:ext cx="6121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5F372B-0904-428B-9A9A-2BBA26EF1408}" type="slidenum">
              <a:rPr lang="zh-CN" altLang="en-US" smtClean="0"/>
              <a:t>‹#›</a:t>
            </a:fld>
            <a:endParaRPr lang="zh-CN" altLang="en-US"/>
          </a:p>
        </p:txBody>
      </p:sp>
    </p:spTree>
    <p:extLst>
      <p:ext uri="{BB962C8B-B14F-4D97-AF65-F5344CB8AC3E}">
        <p14:creationId xmlns:p14="http://schemas.microsoft.com/office/powerpoint/2010/main" val="3399636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a:t>
            </a:fld>
            <a:endParaRPr lang="zh-CN" altLang="en-US"/>
          </a:p>
        </p:txBody>
      </p:sp>
    </p:spTree>
    <p:extLst>
      <p:ext uri="{BB962C8B-B14F-4D97-AF65-F5344CB8AC3E}">
        <p14:creationId xmlns:p14="http://schemas.microsoft.com/office/powerpoint/2010/main" val="7516955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10</a:t>
            </a:fld>
            <a:endParaRPr lang="zh-CN" altLang="en-US"/>
          </a:p>
        </p:txBody>
      </p:sp>
    </p:spTree>
    <p:extLst>
      <p:ext uri="{BB962C8B-B14F-4D97-AF65-F5344CB8AC3E}">
        <p14:creationId xmlns:p14="http://schemas.microsoft.com/office/powerpoint/2010/main" val="1097916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11</a:t>
            </a:fld>
            <a:endParaRPr lang="zh-CN" altLang="en-US"/>
          </a:p>
        </p:txBody>
      </p:sp>
    </p:spTree>
    <p:extLst>
      <p:ext uri="{BB962C8B-B14F-4D97-AF65-F5344CB8AC3E}">
        <p14:creationId xmlns:p14="http://schemas.microsoft.com/office/powerpoint/2010/main" val="2488327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12</a:t>
            </a:fld>
            <a:endParaRPr lang="zh-CN" altLang="en-US"/>
          </a:p>
        </p:txBody>
      </p:sp>
    </p:spTree>
    <p:extLst>
      <p:ext uri="{BB962C8B-B14F-4D97-AF65-F5344CB8AC3E}">
        <p14:creationId xmlns:p14="http://schemas.microsoft.com/office/powerpoint/2010/main" val="2711415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13</a:t>
            </a:fld>
            <a:endParaRPr lang="zh-CN" altLang="en-US"/>
          </a:p>
        </p:txBody>
      </p:sp>
    </p:spTree>
    <p:extLst>
      <p:ext uri="{BB962C8B-B14F-4D97-AF65-F5344CB8AC3E}">
        <p14:creationId xmlns:p14="http://schemas.microsoft.com/office/powerpoint/2010/main" val="104195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14</a:t>
            </a:fld>
            <a:endParaRPr lang="zh-CN" altLang="en-US"/>
          </a:p>
        </p:txBody>
      </p:sp>
    </p:spTree>
    <p:extLst>
      <p:ext uri="{BB962C8B-B14F-4D97-AF65-F5344CB8AC3E}">
        <p14:creationId xmlns:p14="http://schemas.microsoft.com/office/powerpoint/2010/main" val="2971228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15</a:t>
            </a:fld>
            <a:endParaRPr lang="zh-CN" altLang="en-US"/>
          </a:p>
        </p:txBody>
      </p:sp>
    </p:spTree>
    <p:extLst>
      <p:ext uri="{BB962C8B-B14F-4D97-AF65-F5344CB8AC3E}">
        <p14:creationId xmlns:p14="http://schemas.microsoft.com/office/powerpoint/2010/main" val="25771978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16</a:t>
            </a:fld>
            <a:endParaRPr lang="zh-CN" altLang="en-US"/>
          </a:p>
        </p:txBody>
      </p:sp>
    </p:spTree>
    <p:extLst>
      <p:ext uri="{BB962C8B-B14F-4D97-AF65-F5344CB8AC3E}">
        <p14:creationId xmlns:p14="http://schemas.microsoft.com/office/powerpoint/2010/main" val="2470651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17</a:t>
            </a:fld>
            <a:endParaRPr lang="zh-CN" altLang="en-US"/>
          </a:p>
        </p:txBody>
      </p:sp>
    </p:spTree>
    <p:extLst>
      <p:ext uri="{BB962C8B-B14F-4D97-AF65-F5344CB8AC3E}">
        <p14:creationId xmlns:p14="http://schemas.microsoft.com/office/powerpoint/2010/main" val="2935726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18</a:t>
            </a:fld>
            <a:endParaRPr lang="zh-CN" altLang="en-US"/>
          </a:p>
        </p:txBody>
      </p:sp>
    </p:spTree>
    <p:extLst>
      <p:ext uri="{BB962C8B-B14F-4D97-AF65-F5344CB8AC3E}">
        <p14:creationId xmlns:p14="http://schemas.microsoft.com/office/powerpoint/2010/main" val="903575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2</a:t>
            </a:fld>
            <a:endParaRPr lang="zh-CN" altLang="en-US"/>
          </a:p>
        </p:txBody>
      </p:sp>
    </p:spTree>
    <p:extLst>
      <p:ext uri="{BB962C8B-B14F-4D97-AF65-F5344CB8AC3E}">
        <p14:creationId xmlns:p14="http://schemas.microsoft.com/office/powerpoint/2010/main" val="35638380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3</a:t>
            </a:fld>
            <a:endParaRPr lang="zh-CN" altLang="en-US"/>
          </a:p>
        </p:txBody>
      </p:sp>
    </p:spTree>
    <p:extLst>
      <p:ext uri="{BB962C8B-B14F-4D97-AF65-F5344CB8AC3E}">
        <p14:creationId xmlns:p14="http://schemas.microsoft.com/office/powerpoint/2010/main" val="388628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4</a:t>
            </a:fld>
            <a:endParaRPr lang="zh-CN" altLang="en-US"/>
          </a:p>
        </p:txBody>
      </p:sp>
    </p:spTree>
    <p:extLst>
      <p:ext uri="{BB962C8B-B14F-4D97-AF65-F5344CB8AC3E}">
        <p14:creationId xmlns:p14="http://schemas.microsoft.com/office/powerpoint/2010/main" val="2681774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https://link.springer.com/referenceworkentry/10.1007%2F978-1-4899-7687-1_712</a:t>
            </a:r>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5</a:t>
            </a:fld>
            <a:endParaRPr lang="zh-CN" altLang="en-US"/>
          </a:p>
        </p:txBody>
      </p:sp>
    </p:spTree>
    <p:extLst>
      <p:ext uri="{BB962C8B-B14F-4D97-AF65-F5344CB8AC3E}">
        <p14:creationId xmlns:p14="http://schemas.microsoft.com/office/powerpoint/2010/main" val="3265669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6</a:t>
            </a:fld>
            <a:endParaRPr lang="zh-CN" altLang="en-US"/>
          </a:p>
        </p:txBody>
      </p:sp>
    </p:spTree>
    <p:extLst>
      <p:ext uri="{BB962C8B-B14F-4D97-AF65-F5344CB8AC3E}">
        <p14:creationId xmlns:p14="http://schemas.microsoft.com/office/powerpoint/2010/main" val="2661891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7</a:t>
            </a:fld>
            <a:endParaRPr lang="zh-CN" altLang="en-US"/>
          </a:p>
        </p:txBody>
      </p:sp>
    </p:spTree>
    <p:extLst>
      <p:ext uri="{BB962C8B-B14F-4D97-AF65-F5344CB8AC3E}">
        <p14:creationId xmlns:p14="http://schemas.microsoft.com/office/powerpoint/2010/main" val="3112031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5F372B-0904-428B-9A9A-2BBA26EF1408}" type="slidenum">
              <a:rPr lang="zh-CN" altLang="en-US" smtClean="0"/>
              <a:t>8</a:t>
            </a:fld>
            <a:endParaRPr lang="zh-CN" altLang="en-US"/>
          </a:p>
        </p:txBody>
      </p:sp>
    </p:spTree>
    <p:extLst>
      <p:ext uri="{BB962C8B-B14F-4D97-AF65-F5344CB8AC3E}">
        <p14:creationId xmlns:p14="http://schemas.microsoft.com/office/powerpoint/2010/main" val="2461832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A5F372B-0904-428B-9A9A-2BBA26EF1408}" type="slidenum">
              <a:rPr lang="zh-CN" altLang="en-US" smtClean="0"/>
              <a:t>9</a:t>
            </a:fld>
            <a:endParaRPr lang="zh-CN" altLang="en-US"/>
          </a:p>
        </p:txBody>
      </p:sp>
    </p:spTree>
    <p:extLst>
      <p:ext uri="{BB962C8B-B14F-4D97-AF65-F5344CB8AC3E}">
        <p14:creationId xmlns:p14="http://schemas.microsoft.com/office/powerpoint/2010/main" val="4288790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147" indent="0" algn="ctr">
              <a:buNone/>
              <a:defRPr>
                <a:solidFill>
                  <a:schemeClr val="tx1">
                    <a:tint val="75000"/>
                  </a:schemeClr>
                </a:solidFill>
              </a:defRPr>
            </a:lvl2pPr>
            <a:lvl3pPr marL="802295" indent="0" algn="ctr">
              <a:buNone/>
              <a:defRPr>
                <a:solidFill>
                  <a:schemeClr val="tx1">
                    <a:tint val="75000"/>
                  </a:schemeClr>
                </a:solidFill>
              </a:defRPr>
            </a:lvl3pPr>
            <a:lvl4pPr marL="1203442" indent="0" algn="ctr">
              <a:buNone/>
              <a:defRPr>
                <a:solidFill>
                  <a:schemeClr val="tx1">
                    <a:tint val="75000"/>
                  </a:schemeClr>
                </a:solidFill>
              </a:defRPr>
            </a:lvl4pPr>
            <a:lvl5pPr marL="1604589" indent="0" algn="ctr">
              <a:buNone/>
              <a:defRPr>
                <a:solidFill>
                  <a:schemeClr val="tx1">
                    <a:tint val="75000"/>
                  </a:schemeClr>
                </a:solidFill>
              </a:defRPr>
            </a:lvl5pPr>
            <a:lvl6pPr marL="2005736" indent="0" algn="ctr">
              <a:buNone/>
              <a:defRPr>
                <a:solidFill>
                  <a:schemeClr val="tx1">
                    <a:tint val="75000"/>
                  </a:schemeClr>
                </a:solidFill>
              </a:defRPr>
            </a:lvl6pPr>
            <a:lvl7pPr marL="2406884" indent="0" algn="ctr">
              <a:buNone/>
              <a:defRPr>
                <a:solidFill>
                  <a:schemeClr val="tx1">
                    <a:tint val="75000"/>
                  </a:schemeClr>
                </a:solidFill>
              </a:defRPr>
            </a:lvl7pPr>
            <a:lvl8pPr marL="2808031" indent="0" algn="ctr">
              <a:buNone/>
              <a:defRPr>
                <a:solidFill>
                  <a:schemeClr val="tx1">
                    <a:tint val="75000"/>
                  </a:schemeClr>
                </a:solidFill>
              </a:defRPr>
            </a:lvl8pPr>
            <a:lvl9pPr marL="320917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11027" y="3238868"/>
            <a:ext cx="7650956" cy="1001062"/>
          </a:xfrm>
        </p:spPr>
        <p:txBody>
          <a:bodyPr anchor="t"/>
          <a:lstStyle>
            <a:lvl1pPr algn="l">
              <a:defRPr sz="3500" b="1" cap="all"/>
            </a:lvl1pPr>
          </a:lstStyle>
          <a:p>
            <a:r>
              <a:rPr lang="zh-CN" altLang="en-US"/>
              <a:t>单击此处编辑母版标题样式</a:t>
            </a:r>
          </a:p>
        </p:txBody>
      </p:sp>
      <p:sp>
        <p:nvSpPr>
          <p:cNvPr id="3" name="文本占位符 2"/>
          <p:cNvSpPr>
            <a:spLocks noGrp="1"/>
          </p:cNvSpPr>
          <p:nvPr>
            <p:ph type="body" idx="1"/>
          </p:nvPr>
        </p:nvSpPr>
        <p:spPr>
          <a:xfrm>
            <a:off x="711027" y="2136300"/>
            <a:ext cx="7650956" cy="1102568"/>
          </a:xfrm>
        </p:spPr>
        <p:txBody>
          <a:bodyPr anchor="b"/>
          <a:lstStyle>
            <a:lvl1pPr marL="0" indent="0">
              <a:buNone/>
              <a:defRPr sz="1800">
                <a:solidFill>
                  <a:schemeClr val="tx1">
                    <a:tint val="75000"/>
                  </a:schemeClr>
                </a:solidFill>
              </a:defRPr>
            </a:lvl1pPr>
            <a:lvl2pPr marL="401147" indent="0">
              <a:buNone/>
              <a:defRPr sz="1600">
                <a:solidFill>
                  <a:schemeClr val="tx1">
                    <a:tint val="75000"/>
                  </a:schemeClr>
                </a:solidFill>
              </a:defRPr>
            </a:lvl2pPr>
            <a:lvl3pPr marL="802295" indent="0">
              <a:buNone/>
              <a:defRPr sz="1400">
                <a:solidFill>
                  <a:schemeClr val="tx1">
                    <a:tint val="75000"/>
                  </a:schemeClr>
                </a:solidFill>
              </a:defRPr>
            </a:lvl3pPr>
            <a:lvl4pPr marL="1203442" indent="0">
              <a:buNone/>
              <a:defRPr sz="1200">
                <a:solidFill>
                  <a:schemeClr val="tx1">
                    <a:tint val="75000"/>
                  </a:schemeClr>
                </a:solidFill>
              </a:defRPr>
            </a:lvl4pPr>
            <a:lvl5pPr marL="1604589" indent="0">
              <a:buNone/>
              <a:defRPr sz="1200">
                <a:solidFill>
                  <a:schemeClr val="tx1">
                    <a:tint val="75000"/>
                  </a:schemeClr>
                </a:solidFill>
              </a:defRPr>
            </a:lvl5pPr>
            <a:lvl6pPr marL="2005736" indent="0">
              <a:buNone/>
              <a:defRPr sz="1200">
                <a:solidFill>
                  <a:schemeClr val="tx1">
                    <a:tint val="75000"/>
                  </a:schemeClr>
                </a:solidFill>
              </a:defRPr>
            </a:lvl6pPr>
            <a:lvl7pPr marL="2406884" indent="0">
              <a:buNone/>
              <a:defRPr sz="1200">
                <a:solidFill>
                  <a:schemeClr val="tx1">
                    <a:tint val="75000"/>
                  </a:schemeClr>
                </a:solidFill>
              </a:defRPr>
            </a:lvl7pPr>
            <a:lvl8pPr marL="2808031" indent="0">
              <a:buNone/>
              <a:defRPr sz="1200">
                <a:solidFill>
                  <a:schemeClr val="tx1">
                    <a:tint val="75000"/>
                  </a:schemeClr>
                </a:solidFill>
              </a:defRPr>
            </a:lvl8pPr>
            <a:lvl9pPr marL="3209178"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0056"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75572"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0057" y="200679"/>
            <a:ext cx="2961308" cy="854053"/>
          </a:xfrm>
        </p:spPr>
        <p:txBody>
          <a:bodyPr anchor="b"/>
          <a:lstStyle>
            <a:lvl1pPr algn="l">
              <a:defRPr sz="1800" b="1"/>
            </a:lvl1pPr>
          </a:lstStyle>
          <a:p>
            <a:r>
              <a:rPr lang="zh-CN" altLang="en-US"/>
              <a:t>单击此处编辑母版标题样式</a:t>
            </a:r>
          </a:p>
        </p:txBody>
      </p:sp>
      <p:sp>
        <p:nvSpPr>
          <p:cNvPr id="3" name="内容占位符 2"/>
          <p:cNvSpPr>
            <a:spLocks noGrp="1"/>
          </p:cNvSpPr>
          <p:nvPr>
            <p:ph idx="1"/>
          </p:nvPr>
        </p:nvSpPr>
        <p:spPr>
          <a:xfrm>
            <a:off x="3519190" y="200679"/>
            <a:ext cx="5031879" cy="4301768"/>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0057" y="1054733"/>
            <a:ext cx="2961308" cy="3447714"/>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64284" y="3528219"/>
            <a:ext cx="5400675" cy="416526"/>
          </a:xfrm>
        </p:spPr>
        <p:txBody>
          <a:bodyPr anchor="b"/>
          <a:lstStyle>
            <a:lvl1pPr algn="l">
              <a:defRPr sz="1800" b="1"/>
            </a:lvl1pPr>
          </a:lstStyle>
          <a:p>
            <a:r>
              <a:rPr lang="zh-CN" altLang="en-US"/>
              <a:t>单击此处编辑母版标题样式</a:t>
            </a:r>
          </a:p>
        </p:txBody>
      </p:sp>
      <p:sp>
        <p:nvSpPr>
          <p:cNvPr id="3" name="图片占位符 2"/>
          <p:cNvSpPr>
            <a:spLocks noGrp="1"/>
          </p:cNvSpPr>
          <p:nvPr>
            <p:ph type="pic" idx="1"/>
          </p:nvPr>
        </p:nvSpPr>
        <p:spPr>
          <a:xfrm>
            <a:off x="1764284" y="450361"/>
            <a:ext cx="5400675" cy="3024188"/>
          </a:xfrm>
        </p:spPr>
        <p:txBody>
          <a:bodyPr/>
          <a:lstStyle>
            <a:lvl1pPr marL="0" indent="0">
              <a:buNone/>
              <a:defRPr sz="2800"/>
            </a:lvl1pPr>
            <a:lvl2pPr marL="401147" indent="0">
              <a:buNone/>
              <a:defRPr sz="2500"/>
            </a:lvl2pPr>
            <a:lvl3pPr marL="802295" indent="0">
              <a:buNone/>
              <a:defRPr sz="2100"/>
            </a:lvl3pPr>
            <a:lvl4pPr marL="1203442" indent="0">
              <a:buNone/>
              <a:defRPr sz="1800"/>
            </a:lvl4pPr>
            <a:lvl5pPr marL="1604589" indent="0">
              <a:buNone/>
              <a:defRPr sz="1800"/>
            </a:lvl5pPr>
            <a:lvl6pPr marL="2005736" indent="0">
              <a:buNone/>
              <a:defRPr sz="1800"/>
            </a:lvl6pPr>
            <a:lvl7pPr marL="2406884" indent="0">
              <a:buNone/>
              <a:defRPr sz="1800"/>
            </a:lvl7pPr>
            <a:lvl8pPr marL="2808031" indent="0">
              <a:buNone/>
              <a:defRPr sz="1800"/>
            </a:lvl8pPr>
            <a:lvl9pPr marL="3209178" indent="0">
              <a:buNone/>
              <a:defRPr sz="1800"/>
            </a:lvl9pPr>
          </a:lstStyle>
          <a:p>
            <a:endParaRPr lang="zh-CN" altLang="en-US"/>
          </a:p>
        </p:txBody>
      </p:sp>
      <p:sp>
        <p:nvSpPr>
          <p:cNvPr id="4" name="文本占位符 3"/>
          <p:cNvSpPr>
            <a:spLocks noGrp="1"/>
          </p:cNvSpPr>
          <p:nvPr>
            <p:ph type="body" sz="half" idx="2"/>
          </p:nvPr>
        </p:nvSpPr>
        <p:spPr>
          <a:xfrm>
            <a:off x="1764284" y="3944746"/>
            <a:ext cx="5400675" cy="591536"/>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2021/7/2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530820CF-B880-4189-942D-D702A7CBA730}" type="datetimeFigureOut">
              <a:rPr lang="zh-CN" altLang="en-US" smtClean="0"/>
              <a:t>2021/7/2</a:t>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16186" y="1512044"/>
            <a:ext cx="6840760" cy="20162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5" name="矩形 4"/>
          <p:cNvSpPr/>
          <p:nvPr/>
        </p:nvSpPr>
        <p:spPr>
          <a:xfrm>
            <a:off x="468114" y="863972"/>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矩形 5"/>
          <p:cNvSpPr/>
          <p:nvPr/>
        </p:nvSpPr>
        <p:spPr>
          <a:xfrm>
            <a:off x="972170" y="1368028"/>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a:xfrm>
            <a:off x="7668914" y="3240236"/>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9" name="矩形 8"/>
          <p:cNvSpPr/>
          <p:nvPr/>
        </p:nvSpPr>
        <p:spPr>
          <a:xfrm>
            <a:off x="8172970" y="3744292"/>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3" name="矩形 2"/>
          <p:cNvSpPr/>
          <p:nvPr/>
        </p:nvSpPr>
        <p:spPr>
          <a:xfrm>
            <a:off x="612130" y="1007988"/>
            <a:ext cx="504056" cy="504056"/>
          </a:xfrm>
          <a:prstGeom prst="rect">
            <a:avLst/>
          </a:prstGeom>
          <a:solidFill>
            <a:srgbClr val="075F9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矩形 6"/>
          <p:cNvSpPr/>
          <p:nvPr/>
        </p:nvSpPr>
        <p:spPr>
          <a:xfrm>
            <a:off x="7812930" y="3384252"/>
            <a:ext cx="504056" cy="504056"/>
          </a:xfrm>
          <a:prstGeom prst="rect">
            <a:avLst/>
          </a:prstGeom>
          <a:solidFill>
            <a:srgbClr val="075F9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 name="矩形 3"/>
          <p:cNvSpPr/>
          <p:nvPr/>
        </p:nvSpPr>
        <p:spPr>
          <a:xfrm>
            <a:off x="2844378" y="1395460"/>
            <a:ext cx="3384376" cy="1611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 name="文本框 9"/>
          <p:cNvSpPr txBox="1"/>
          <p:nvPr/>
        </p:nvSpPr>
        <p:spPr>
          <a:xfrm>
            <a:off x="1188136" y="1905064"/>
            <a:ext cx="6579045" cy="523220"/>
          </a:xfrm>
          <a:prstGeom prst="rect">
            <a:avLst/>
          </a:prstGeom>
          <a:noFill/>
        </p:spPr>
        <p:txBody>
          <a:bodyPr wrap="none" rtlCol="0">
            <a:spAutoFit/>
          </a:bodyPr>
          <a:lstStyle/>
          <a:p>
            <a:r>
              <a:rPr lang="en-US" altLang="zh-CN" sz="28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Entity Linking with a Knowledge Base</a:t>
            </a:r>
            <a:endParaRPr lang="zh-CN" altLang="en-US" sz="28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cxnSp>
        <p:nvCxnSpPr>
          <p:cNvPr id="12" name="直接连接符 11"/>
          <p:cNvCxnSpPr/>
          <p:nvPr/>
        </p:nvCxnSpPr>
        <p:spPr>
          <a:xfrm>
            <a:off x="3060402" y="2520156"/>
            <a:ext cx="2880320" cy="0"/>
          </a:xfrm>
          <a:prstGeom prst="line">
            <a:avLst/>
          </a:prstGeom>
          <a:ln w="25400">
            <a:solidFill>
              <a:srgbClr val="075F9B"/>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772370" y="2952204"/>
            <a:ext cx="2725233" cy="338554"/>
          </a:xfrm>
          <a:prstGeom prst="rect">
            <a:avLst/>
          </a:prstGeom>
          <a:noFill/>
        </p:spPr>
        <p:txBody>
          <a:bodyPr wrap="none" rtlCol="0">
            <a:spAutoFit/>
          </a:bodyPr>
          <a:lstStyle/>
          <a:p>
            <a:r>
              <a:rPr lang="en-US" altLang="zh-CN"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Wei Shen, </a:t>
            </a:r>
            <a:r>
              <a:rPr lang="en-US" altLang="zh-CN" dirty="0" err="1">
                <a:solidFill>
                  <a:srgbClr val="075F9B"/>
                </a:solidFill>
                <a:latin typeface="inpin heiti" panose="00000500000000000000" pitchFamily="2" charset="-122"/>
                <a:ea typeface="inpin heiti" panose="00000500000000000000" pitchFamily="2" charset="-122"/>
                <a:sym typeface="inpin heiti" panose="00000500000000000000" pitchFamily="2" charset="-122"/>
              </a:rPr>
              <a:t>Jianyong</a:t>
            </a:r>
            <a:r>
              <a:rPr lang="en-US" altLang="zh-CN"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Wang</a:t>
            </a:r>
            <a:endParaRPr lang="zh-CN" altLang="en-US"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pic>
        <p:nvPicPr>
          <p:cNvPr id="11" name="小清新尤克里里和口哨背景音乐.wav">
            <a:hlinkClick r:id="" action="ppaction://media"/>
            <a:extLst>
              <a:ext uri="{FF2B5EF4-FFF2-40B4-BE49-F238E27FC236}">
                <a16:creationId xmlns:a16="http://schemas.microsoft.com/office/drawing/2014/main" id="{94E263D4-BB61-DE48-BD9E-C6B4227471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86" y="0"/>
            <a:ext cx="524644" cy="524644"/>
          </a:xfrm>
          <a:prstGeom prst="rect">
            <a:avLst/>
          </a:prstGeom>
        </p:spPr>
      </p:pic>
      <p:cxnSp>
        <p:nvCxnSpPr>
          <p:cNvPr id="16" name="直接连接符 11">
            <a:extLst>
              <a:ext uri="{FF2B5EF4-FFF2-40B4-BE49-F238E27FC236}">
                <a16:creationId xmlns:a16="http://schemas.microsoft.com/office/drawing/2014/main" id="{82A667CF-050B-EB49-9E96-8D21F11445A6}"/>
              </a:ext>
            </a:extLst>
          </p:cNvPr>
          <p:cNvCxnSpPr>
            <a:cxnSpLocks/>
          </p:cNvCxnSpPr>
          <p:nvPr/>
        </p:nvCxnSpPr>
        <p:spPr>
          <a:xfrm>
            <a:off x="2700362" y="1512044"/>
            <a:ext cx="3744416" cy="0"/>
          </a:xfrm>
          <a:prstGeom prst="line">
            <a:avLst/>
          </a:prstGeom>
          <a:ln w="25400">
            <a:solidFill>
              <a:srgbClr val="075F9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6949035"/>
      </p:ext>
    </p:extLst>
  </p:cSld>
  <p:clrMapOvr>
    <a:masterClrMapping/>
  </p:clrMapOvr>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 y="1505472"/>
            <a:ext cx="9003860" cy="64087"/>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745" tIns="45373" rIns="90745" bIns="45373"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88" name="矩形 87"/>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90" name="矩形 145">
            <a:extLst>
              <a:ext uri="{FF2B5EF4-FFF2-40B4-BE49-F238E27FC236}">
                <a16:creationId xmlns:a16="http://schemas.microsoft.com/office/drawing/2014/main" id="{1641D87B-39E9-C847-B360-6AD92E74B60A}"/>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91" name="矩形 147">
            <a:extLst>
              <a:ext uri="{FF2B5EF4-FFF2-40B4-BE49-F238E27FC236}">
                <a16:creationId xmlns:a16="http://schemas.microsoft.com/office/drawing/2014/main" id="{E423EF71-A04F-1040-9BD0-EBC99A1AC6DB}"/>
              </a:ext>
            </a:extLst>
          </p:cNvPr>
          <p:cNvSpPr/>
          <p:nvPr/>
        </p:nvSpPr>
        <p:spPr bwMode="auto">
          <a:xfrm>
            <a:off x="468114" y="215900"/>
            <a:ext cx="2776743"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Surface Form Expansion</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2" name="矩形 147">
            <a:extLst>
              <a:ext uri="{FF2B5EF4-FFF2-40B4-BE49-F238E27FC236}">
                <a16:creationId xmlns:a16="http://schemas.microsoft.com/office/drawing/2014/main" id="{43EE6B9D-DFF5-B54A-A1B3-B2BC403B395E}"/>
              </a:ext>
            </a:extLst>
          </p:cNvPr>
          <p:cNvSpPr/>
          <p:nvPr/>
        </p:nvSpPr>
        <p:spPr bwMode="auto">
          <a:xfrm>
            <a:off x="663023" y="588953"/>
            <a:ext cx="3134519" cy="275401"/>
          </a:xfrm>
          <a:prstGeom prst="rect">
            <a:avLst/>
          </a:prstGeom>
          <a:solidFill>
            <a:schemeClr val="bg1"/>
          </a:solidFill>
        </p:spPr>
        <p:txBody>
          <a:bodyPr wrap="square" lIns="89858" tIns="44929" rIns="89858" bIns="44929">
            <a:spAutoFit/>
          </a:bodyPr>
          <a:lstStyle/>
          <a:p>
            <a:pP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1. Heuristic Based Methods</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9" name="사각형: 둥근 모서리 41">
            <a:extLst>
              <a:ext uri="{FF2B5EF4-FFF2-40B4-BE49-F238E27FC236}">
                <a16:creationId xmlns:a16="http://schemas.microsoft.com/office/drawing/2014/main" id="{D935D473-B676-7344-8FDC-E31B30DD0A6A}"/>
              </a:ext>
            </a:extLst>
          </p:cNvPr>
          <p:cNvSpPr/>
          <p:nvPr/>
        </p:nvSpPr>
        <p:spPr>
          <a:xfrm>
            <a:off x="54237" y="1285487"/>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University</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0" name="사각형: 둥근 모서리 41">
            <a:extLst>
              <a:ext uri="{FF2B5EF4-FFF2-40B4-BE49-F238E27FC236}">
                <a16:creationId xmlns:a16="http://schemas.microsoft.com/office/drawing/2014/main" id="{0E7F5967-C23B-4D4A-944D-05B423BC68EC}"/>
              </a:ext>
            </a:extLst>
          </p:cNvPr>
          <p:cNvSpPr/>
          <p:nvPr/>
        </p:nvSpPr>
        <p:spPr>
          <a:xfrm>
            <a:off x="2230282" y="1285487"/>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Illinois</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1" name="사각형: 둥근 모서리 41">
            <a:extLst>
              <a:ext uri="{FF2B5EF4-FFF2-40B4-BE49-F238E27FC236}">
                <a16:creationId xmlns:a16="http://schemas.microsoft.com/office/drawing/2014/main" id="{76DAA807-22B2-7E48-89BC-83E826C92F8A}"/>
              </a:ext>
            </a:extLst>
          </p:cNvPr>
          <p:cNvSpPr/>
          <p:nvPr/>
        </p:nvSpPr>
        <p:spPr>
          <a:xfrm>
            <a:off x="4500562" y="1285487"/>
            <a:ext cx="1944216"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Urbana-champaign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3" name="사각형: 둥근 모서리 41">
            <a:extLst>
              <a:ext uri="{FF2B5EF4-FFF2-40B4-BE49-F238E27FC236}">
                <a16:creationId xmlns:a16="http://schemas.microsoft.com/office/drawing/2014/main" id="{079E8241-49C3-8F49-A5A6-EE1C7D5AA161}"/>
              </a:ext>
            </a:extLst>
          </p:cNvPr>
          <p:cNvSpPr/>
          <p:nvPr/>
        </p:nvSpPr>
        <p:spPr>
          <a:xfrm>
            <a:off x="6741839" y="1285487"/>
            <a:ext cx="1944216"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(UIUC)</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6" name="Line 12">
            <a:extLst>
              <a:ext uri="{FF2B5EF4-FFF2-40B4-BE49-F238E27FC236}">
                <a16:creationId xmlns:a16="http://schemas.microsoft.com/office/drawing/2014/main" id="{E1A7A5E1-4B1D-F544-8AF6-6080EC1DD653}"/>
              </a:ext>
            </a:extLst>
          </p:cNvPr>
          <p:cNvSpPr>
            <a:spLocks noChangeShapeType="1"/>
          </p:cNvSpPr>
          <p:nvPr/>
        </p:nvSpPr>
        <p:spPr bwMode="auto">
          <a:xfrm>
            <a:off x="5364658" y="1802092"/>
            <a:ext cx="792087" cy="504056"/>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158" name="Line 12">
            <a:extLst>
              <a:ext uri="{FF2B5EF4-FFF2-40B4-BE49-F238E27FC236}">
                <a16:creationId xmlns:a16="http://schemas.microsoft.com/office/drawing/2014/main" id="{F4BF714F-9A9E-EF4B-9162-74F68C2A2E0D}"/>
              </a:ext>
            </a:extLst>
          </p:cNvPr>
          <p:cNvSpPr>
            <a:spLocks noChangeShapeType="1"/>
          </p:cNvSpPr>
          <p:nvPr/>
        </p:nvSpPr>
        <p:spPr bwMode="auto">
          <a:xfrm flipH="1">
            <a:off x="6921860" y="1805739"/>
            <a:ext cx="792087" cy="504056"/>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166" name="사각형: 둥근 모서리 41">
            <a:extLst>
              <a:ext uri="{FF2B5EF4-FFF2-40B4-BE49-F238E27FC236}">
                <a16:creationId xmlns:a16="http://schemas.microsoft.com/office/drawing/2014/main" id="{0CF582EF-0A2C-8342-AF4B-50F1FB587D49}"/>
              </a:ext>
            </a:extLst>
          </p:cNvPr>
          <p:cNvSpPr/>
          <p:nvPr/>
        </p:nvSpPr>
        <p:spPr>
          <a:xfrm>
            <a:off x="5732136" y="2417808"/>
            <a:ext cx="1944216"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A Parenthesis</a:t>
            </a:r>
          </a:p>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(most common pattern)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7" name="矩形 147">
            <a:extLst>
              <a:ext uri="{FF2B5EF4-FFF2-40B4-BE49-F238E27FC236}">
                <a16:creationId xmlns:a16="http://schemas.microsoft.com/office/drawing/2014/main" id="{48ABD937-5799-554C-ABC5-A19A8746D297}"/>
              </a:ext>
            </a:extLst>
          </p:cNvPr>
          <p:cNvSpPr/>
          <p:nvPr/>
        </p:nvSpPr>
        <p:spPr bwMode="auto">
          <a:xfrm>
            <a:off x="756146" y="882694"/>
            <a:ext cx="3134519" cy="275401"/>
          </a:xfrm>
          <a:prstGeom prst="rect">
            <a:avLst/>
          </a:prstGeom>
          <a:solidFill>
            <a:schemeClr val="bg1"/>
          </a:solidFill>
        </p:spPr>
        <p:txBody>
          <a:bodyPr wrap="square" lIns="89858" tIns="44929" rIns="89858" bIns="44929">
            <a:spAutoFit/>
          </a:bodyPr>
          <a:lstStyle/>
          <a:p>
            <a:pP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1-1. Acronym Form</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8" name="矩形 147">
            <a:extLst>
              <a:ext uri="{FF2B5EF4-FFF2-40B4-BE49-F238E27FC236}">
                <a16:creationId xmlns:a16="http://schemas.microsoft.com/office/drawing/2014/main" id="{CF50B39A-16D1-2C4C-8446-691BC73E4F8F}"/>
              </a:ext>
            </a:extLst>
          </p:cNvPr>
          <p:cNvSpPr/>
          <p:nvPr/>
        </p:nvSpPr>
        <p:spPr bwMode="auto">
          <a:xfrm>
            <a:off x="756146" y="2921864"/>
            <a:ext cx="3134519" cy="275401"/>
          </a:xfrm>
          <a:prstGeom prst="rect">
            <a:avLst/>
          </a:prstGeom>
          <a:solidFill>
            <a:schemeClr val="bg1"/>
          </a:solidFill>
        </p:spPr>
        <p:txBody>
          <a:bodyPr wrap="square" lIns="89858" tIns="44929" rIns="89858" bIns="44929">
            <a:spAutoFit/>
          </a:bodyPr>
          <a:lstStyle/>
          <a:p>
            <a:pP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1-</a:t>
            </a:r>
            <a:r>
              <a:rPr lang="en-US" altLang="ko-KR"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2</a:t>
            </a: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Expanded Acronym Form</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9" name="사각형: 둥근 모서리 41">
            <a:extLst>
              <a:ext uri="{FF2B5EF4-FFF2-40B4-BE49-F238E27FC236}">
                <a16:creationId xmlns:a16="http://schemas.microsoft.com/office/drawing/2014/main" id="{7B5FD69A-578D-6D4A-9740-52AA12E37AE0}"/>
              </a:ext>
            </a:extLst>
          </p:cNvPr>
          <p:cNvSpPr/>
          <p:nvPr/>
        </p:nvSpPr>
        <p:spPr>
          <a:xfrm>
            <a:off x="54237" y="3634632"/>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 J. Jordan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1" name="Line 11">
            <a:extLst>
              <a:ext uri="{FF2B5EF4-FFF2-40B4-BE49-F238E27FC236}">
                <a16:creationId xmlns:a16="http://schemas.microsoft.com/office/drawing/2014/main" id="{4AF1006E-8F41-0545-90DF-396CCEC624D4}"/>
              </a:ext>
            </a:extLst>
          </p:cNvPr>
          <p:cNvSpPr>
            <a:spLocks noChangeShapeType="1"/>
          </p:cNvSpPr>
          <p:nvPr/>
        </p:nvSpPr>
        <p:spPr bwMode="auto">
          <a:xfrm>
            <a:off x="1880507" y="3886660"/>
            <a:ext cx="983201" cy="2"/>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2" name="사각형: 둥근 모서리 41">
            <a:extLst>
              <a:ext uri="{FF2B5EF4-FFF2-40B4-BE49-F238E27FC236}">
                <a16:creationId xmlns:a16="http://schemas.microsoft.com/office/drawing/2014/main" id="{A7C6E862-76E6-4846-9467-698F1F160B6F}"/>
              </a:ext>
            </a:extLst>
          </p:cNvPr>
          <p:cNvSpPr/>
          <p:nvPr/>
        </p:nvSpPr>
        <p:spPr>
          <a:xfrm>
            <a:off x="2989541" y="3634632"/>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“Jordan”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3" name="TextBox 165">
            <a:extLst>
              <a:ext uri="{FF2B5EF4-FFF2-40B4-BE49-F238E27FC236}">
                <a16:creationId xmlns:a16="http://schemas.microsoft.com/office/drawing/2014/main" id="{88A5704F-780B-A049-A335-33434F3F3590}"/>
              </a:ext>
            </a:extLst>
          </p:cNvPr>
          <p:cNvSpPr txBox="1"/>
          <p:nvPr/>
        </p:nvSpPr>
        <p:spPr>
          <a:xfrm>
            <a:off x="804847" y="4267961"/>
            <a:ext cx="3134519" cy="761861"/>
          </a:xfrm>
          <a:prstGeom prst="rect">
            <a:avLst/>
          </a:prstGeom>
          <a:noFill/>
        </p:spPr>
        <p:txBody>
          <a:bodyPr wrap="square" lIns="121908" tIns="60953" rIns="121908" bIns="60953" rtlCol="0">
            <a:spAutoFit/>
          </a:bodyPr>
          <a:lstStyle/>
          <a:p>
            <a:pPr algn="ctr">
              <a:lnSpc>
                <a:spcPct val="130000"/>
              </a:lnSpc>
            </a:pPr>
            <a:r>
              <a:rPr lang="en-US" altLang="zh-CN" sz="1100" dirty="0">
                <a:solidFill>
                  <a:schemeClr val="tx1">
                    <a:lumMod val="75000"/>
                    <a:lumOff val="25000"/>
                  </a:schemeClr>
                </a:solidFill>
                <a:latin typeface="inpin heiti" panose="00000500000000000000" pitchFamily="2" charset="-122"/>
                <a:ea typeface="inpin heiti" panose="00000500000000000000" pitchFamily="2" charset="-122"/>
                <a:sym typeface="inpin heiti" panose="00000500000000000000" pitchFamily="2" charset="-122"/>
              </a:rPr>
              <a:t>Removing words having the same initials as the characters of the acronym.</a:t>
            </a:r>
          </a:p>
          <a:p>
            <a:pPr algn="ctr">
              <a:lnSpc>
                <a:spcPct val="130000"/>
              </a:lnSpc>
            </a:pPr>
            <a:r>
              <a:rPr lang="en-US" altLang="zh-CN" sz="1100" dirty="0">
                <a:solidFill>
                  <a:schemeClr val="tx1">
                    <a:lumMod val="75000"/>
                    <a:lumOff val="25000"/>
                  </a:schemeClr>
                </a:solidFill>
                <a:latin typeface="inpin heiti" panose="00000500000000000000" pitchFamily="2" charset="-122"/>
                <a:ea typeface="inpin heiti" panose="00000500000000000000" pitchFamily="2" charset="-122"/>
                <a:sym typeface="inpin heiti" panose="00000500000000000000" pitchFamily="2" charset="-122"/>
              </a:rPr>
              <a:t>And Find N-continuous word.</a:t>
            </a:r>
            <a:endParaRPr lang="zh-CN" altLang="en-US" sz="1100" dirty="0">
              <a:solidFill>
                <a:schemeClr val="tx1">
                  <a:lumMod val="75000"/>
                  <a:lumOff val="25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4" name="사각형: 둥근 모서리 41">
            <a:extLst>
              <a:ext uri="{FF2B5EF4-FFF2-40B4-BE49-F238E27FC236}">
                <a16:creationId xmlns:a16="http://schemas.microsoft.com/office/drawing/2014/main" id="{B29AB230-6FF7-6E4D-8BC5-77B7229A32BD}"/>
              </a:ext>
            </a:extLst>
          </p:cNvPr>
          <p:cNvSpPr/>
          <p:nvPr/>
        </p:nvSpPr>
        <p:spPr>
          <a:xfrm>
            <a:off x="5543654" y="3384252"/>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 I. Jordan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6" name="Line 12">
            <a:extLst>
              <a:ext uri="{FF2B5EF4-FFF2-40B4-BE49-F238E27FC236}">
                <a16:creationId xmlns:a16="http://schemas.microsoft.com/office/drawing/2014/main" id="{5CAD40BB-7068-A44B-8879-DEA4F24BF5AD}"/>
              </a:ext>
            </a:extLst>
          </p:cNvPr>
          <p:cNvSpPr>
            <a:spLocks noChangeShapeType="1"/>
          </p:cNvSpPr>
          <p:nvPr/>
        </p:nvSpPr>
        <p:spPr bwMode="auto">
          <a:xfrm flipH="1">
            <a:off x="4761247" y="3634632"/>
            <a:ext cx="792087" cy="196410"/>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177" name="Line 12">
            <a:extLst>
              <a:ext uri="{FF2B5EF4-FFF2-40B4-BE49-F238E27FC236}">
                <a16:creationId xmlns:a16="http://schemas.microsoft.com/office/drawing/2014/main" id="{E5DE3E40-03CB-EF43-B525-52211559933B}"/>
              </a:ext>
            </a:extLst>
          </p:cNvPr>
          <p:cNvSpPr>
            <a:spLocks noChangeShapeType="1"/>
          </p:cNvSpPr>
          <p:nvPr/>
        </p:nvSpPr>
        <p:spPr bwMode="auto">
          <a:xfrm flipH="1" flipV="1">
            <a:off x="4791788" y="3960315"/>
            <a:ext cx="751864" cy="365358"/>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178" name="사각형: 둥근 모서리 41">
            <a:extLst>
              <a:ext uri="{FF2B5EF4-FFF2-40B4-BE49-F238E27FC236}">
                <a16:creationId xmlns:a16="http://schemas.microsoft.com/office/drawing/2014/main" id="{83407A14-AEFF-5145-B9E0-D20161DFF1EA}"/>
              </a:ext>
            </a:extLst>
          </p:cNvPr>
          <p:cNvSpPr/>
          <p:nvPr/>
        </p:nvSpPr>
        <p:spPr>
          <a:xfrm>
            <a:off x="5543649" y="4106166"/>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 Jordan</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2230267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 y="3892269"/>
            <a:ext cx="9003860" cy="64087"/>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745" tIns="45373" rIns="90745" bIns="45373"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88" name="矩形 87"/>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90" name="矩形 145">
            <a:extLst>
              <a:ext uri="{FF2B5EF4-FFF2-40B4-BE49-F238E27FC236}">
                <a16:creationId xmlns:a16="http://schemas.microsoft.com/office/drawing/2014/main" id="{1641D87B-39E9-C847-B360-6AD92E74B60A}"/>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91" name="矩形 147">
            <a:extLst>
              <a:ext uri="{FF2B5EF4-FFF2-40B4-BE49-F238E27FC236}">
                <a16:creationId xmlns:a16="http://schemas.microsoft.com/office/drawing/2014/main" id="{E423EF71-A04F-1040-9BD0-EBC99A1AC6DB}"/>
              </a:ext>
            </a:extLst>
          </p:cNvPr>
          <p:cNvSpPr/>
          <p:nvPr/>
        </p:nvSpPr>
        <p:spPr bwMode="auto">
          <a:xfrm>
            <a:off x="468114" y="215900"/>
            <a:ext cx="2776743"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Surface Form Expansion</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2" name="矩形 147">
            <a:extLst>
              <a:ext uri="{FF2B5EF4-FFF2-40B4-BE49-F238E27FC236}">
                <a16:creationId xmlns:a16="http://schemas.microsoft.com/office/drawing/2014/main" id="{43EE6B9D-DFF5-B54A-A1B3-B2BC403B395E}"/>
              </a:ext>
            </a:extLst>
          </p:cNvPr>
          <p:cNvSpPr/>
          <p:nvPr/>
        </p:nvSpPr>
        <p:spPr bwMode="auto">
          <a:xfrm>
            <a:off x="663023" y="588953"/>
            <a:ext cx="3134519" cy="275401"/>
          </a:xfrm>
          <a:prstGeom prst="rect">
            <a:avLst/>
          </a:prstGeom>
          <a:solidFill>
            <a:schemeClr val="bg1"/>
          </a:solidFill>
        </p:spPr>
        <p:txBody>
          <a:bodyPr wrap="square" lIns="89858" tIns="44929" rIns="89858" bIns="44929">
            <a:spAutoFit/>
          </a:bodyPr>
          <a:lstStyle/>
          <a:p>
            <a:pP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2. Supervised Learning Methods</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9" name="사각형: 둥근 모서리 41">
            <a:extLst>
              <a:ext uri="{FF2B5EF4-FFF2-40B4-BE49-F238E27FC236}">
                <a16:creationId xmlns:a16="http://schemas.microsoft.com/office/drawing/2014/main" id="{D935D473-B676-7344-8FDC-E31B30DD0A6A}"/>
              </a:ext>
            </a:extLst>
          </p:cNvPr>
          <p:cNvSpPr/>
          <p:nvPr/>
        </p:nvSpPr>
        <p:spPr>
          <a:xfrm>
            <a:off x="54237" y="3672284"/>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0000"/>
                </a:solidFill>
                <a:latin typeface="inpin heiti" panose="00000500000000000000" pitchFamily="2" charset="-122"/>
                <a:ea typeface="inpin heiti" panose="00000500000000000000" pitchFamily="2" charset="-122"/>
                <a:sym typeface="inpin heiti" panose="00000500000000000000" pitchFamily="2" charset="-122"/>
              </a:rPr>
              <a:t>C</a:t>
            </a: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ommunist</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0" name="사각형: 둥근 모서리 41">
            <a:extLst>
              <a:ext uri="{FF2B5EF4-FFF2-40B4-BE49-F238E27FC236}">
                <a16:creationId xmlns:a16="http://schemas.microsoft.com/office/drawing/2014/main" id="{0E7F5967-C23B-4D4A-944D-05B423BC68EC}"/>
              </a:ext>
            </a:extLst>
          </p:cNvPr>
          <p:cNvSpPr/>
          <p:nvPr/>
        </p:nvSpPr>
        <p:spPr>
          <a:xfrm>
            <a:off x="2230282" y="3672284"/>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Party</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1" name="사각형: 둥근 모서리 41">
            <a:extLst>
              <a:ext uri="{FF2B5EF4-FFF2-40B4-BE49-F238E27FC236}">
                <a16:creationId xmlns:a16="http://schemas.microsoft.com/office/drawing/2014/main" id="{76DAA807-22B2-7E48-89BC-83E826C92F8A}"/>
              </a:ext>
            </a:extLst>
          </p:cNvPr>
          <p:cNvSpPr/>
          <p:nvPr/>
        </p:nvSpPr>
        <p:spPr>
          <a:xfrm>
            <a:off x="4500562" y="3672284"/>
            <a:ext cx="1944216"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of </a:t>
            </a:r>
            <a:r>
              <a:rPr lang="en-US" altLang="zh-CN" sz="1200" dirty="0">
                <a:solidFill>
                  <a:srgbClr val="FF0000"/>
                </a:solidFill>
                <a:latin typeface="inpin heiti" panose="00000500000000000000" pitchFamily="2" charset="-122"/>
                <a:ea typeface="inpin heiti" panose="00000500000000000000" pitchFamily="2" charset="-122"/>
                <a:sym typeface="inpin heiti" panose="00000500000000000000" pitchFamily="2" charset="-122"/>
              </a:rPr>
              <a:t>C</a:t>
            </a: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hina</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3" name="사각형: 둥근 모서리 41">
            <a:extLst>
              <a:ext uri="{FF2B5EF4-FFF2-40B4-BE49-F238E27FC236}">
                <a16:creationId xmlns:a16="http://schemas.microsoft.com/office/drawing/2014/main" id="{079E8241-49C3-8F49-A5A6-EE1C7D5AA161}"/>
              </a:ext>
            </a:extLst>
          </p:cNvPr>
          <p:cNvSpPr/>
          <p:nvPr/>
        </p:nvSpPr>
        <p:spPr>
          <a:xfrm>
            <a:off x="6741839" y="3672284"/>
            <a:ext cx="1944216"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Leaders…</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7" name="矩形 147">
            <a:extLst>
              <a:ext uri="{FF2B5EF4-FFF2-40B4-BE49-F238E27FC236}">
                <a16:creationId xmlns:a16="http://schemas.microsoft.com/office/drawing/2014/main" id="{48ABD937-5799-554C-ABC5-A19A8746D297}"/>
              </a:ext>
            </a:extLst>
          </p:cNvPr>
          <p:cNvSpPr/>
          <p:nvPr/>
        </p:nvSpPr>
        <p:spPr bwMode="auto">
          <a:xfrm>
            <a:off x="3454275" y="1160674"/>
            <a:ext cx="3134519" cy="275401"/>
          </a:xfrm>
          <a:prstGeom prst="rect">
            <a:avLst/>
          </a:prstGeom>
          <a:solidFill>
            <a:schemeClr val="bg1"/>
          </a:solidFill>
        </p:spPr>
        <p:txBody>
          <a:bodyPr wrap="square" lIns="89858" tIns="44929" rIns="89858" bIns="44929">
            <a:spAutoFit/>
          </a:bodyPr>
          <a:lstStyle/>
          <a:p>
            <a:pP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1-1. Acronym Form</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 name="구름 2">
            <a:extLst>
              <a:ext uri="{FF2B5EF4-FFF2-40B4-BE49-F238E27FC236}">
                <a16:creationId xmlns:a16="http://schemas.microsoft.com/office/drawing/2014/main" id="{7131A007-B20B-AF4E-8331-951900FD113A}"/>
              </a:ext>
            </a:extLst>
          </p:cNvPr>
          <p:cNvSpPr/>
          <p:nvPr/>
        </p:nvSpPr>
        <p:spPr>
          <a:xfrm>
            <a:off x="2230282" y="1512044"/>
            <a:ext cx="4358512" cy="1544754"/>
          </a:xfrm>
          <a:prstGeom prst="cloud">
            <a:avLst/>
          </a:prstGeom>
          <a:solidFill>
            <a:srgbClr val="F4F6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ore-KR" sz="1200" dirty="0">
                <a:solidFill>
                  <a:srgbClr val="075F9B"/>
                </a:solidFill>
              </a:rPr>
              <a:t>CCP-”Communist Party of China”</a:t>
            </a:r>
          </a:p>
          <a:p>
            <a:pPr algn="ctr"/>
            <a:r>
              <a:rPr kumimoji="1" lang="en-US" altLang="ko-Kore-KR" sz="1200" dirty="0">
                <a:solidFill>
                  <a:srgbClr val="075F9B"/>
                </a:solidFill>
              </a:rPr>
              <a:t>DOD-”United States Department of Defense”</a:t>
            </a:r>
          </a:p>
          <a:p>
            <a:pPr algn="ctr"/>
            <a:r>
              <a:rPr kumimoji="1" lang="en-US" altLang="ko-Kore-KR" sz="1200" dirty="0">
                <a:solidFill>
                  <a:srgbClr val="075F9B"/>
                </a:solidFill>
              </a:rPr>
              <a:t>.ETC</a:t>
            </a:r>
            <a:endParaRPr kumimoji="1" lang="ko-Kore-KR" altLang="en-US" sz="1200" dirty="0">
              <a:solidFill>
                <a:srgbClr val="075F9B"/>
              </a:solidFill>
            </a:endParaRPr>
          </a:p>
        </p:txBody>
      </p:sp>
      <p:cxnSp>
        <p:nvCxnSpPr>
          <p:cNvPr id="13" name="구부러진 연결선[U] 12">
            <a:extLst>
              <a:ext uri="{FF2B5EF4-FFF2-40B4-BE49-F238E27FC236}">
                <a16:creationId xmlns:a16="http://schemas.microsoft.com/office/drawing/2014/main" id="{9EF2CDB6-8B4D-5A4E-9ADA-6218BB91042F}"/>
              </a:ext>
            </a:extLst>
          </p:cNvPr>
          <p:cNvCxnSpPr>
            <a:cxnSpLocks/>
            <a:stCxn id="149" idx="2"/>
            <a:endCxn id="151" idx="2"/>
          </p:cNvCxnSpPr>
          <p:nvPr/>
        </p:nvCxnSpPr>
        <p:spPr>
          <a:xfrm rot="16200000" flipH="1">
            <a:off x="3214015" y="1917685"/>
            <a:ext cx="12700" cy="4517309"/>
          </a:xfrm>
          <a:prstGeom prst="curvedConnector3">
            <a:avLst>
              <a:gd name="adj1" fmla="val 5441378"/>
            </a:avLst>
          </a:prstGeom>
          <a:ln w="66675"/>
        </p:spPr>
        <p:style>
          <a:lnRef idx="1">
            <a:schemeClr val="accent1"/>
          </a:lnRef>
          <a:fillRef idx="0">
            <a:schemeClr val="accent1"/>
          </a:fillRef>
          <a:effectRef idx="0">
            <a:schemeClr val="accent1"/>
          </a:effectRef>
          <a:fontRef idx="minor">
            <a:schemeClr val="tx1"/>
          </a:fontRef>
        </p:style>
      </p:cxnSp>
      <p:sp>
        <p:nvSpPr>
          <p:cNvPr id="41" name="Line 11">
            <a:extLst>
              <a:ext uri="{FF2B5EF4-FFF2-40B4-BE49-F238E27FC236}">
                <a16:creationId xmlns:a16="http://schemas.microsoft.com/office/drawing/2014/main" id="{119AC029-D26D-1943-A5BC-81F970BF77F1}"/>
              </a:ext>
            </a:extLst>
          </p:cNvPr>
          <p:cNvSpPr>
            <a:spLocks noChangeShapeType="1"/>
          </p:cNvSpPr>
          <p:nvPr/>
        </p:nvSpPr>
        <p:spPr bwMode="auto">
          <a:xfrm>
            <a:off x="5263736" y="4559339"/>
            <a:ext cx="983201" cy="2"/>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사각형: 둥근 모서리 41">
            <a:extLst>
              <a:ext uri="{FF2B5EF4-FFF2-40B4-BE49-F238E27FC236}">
                <a16:creationId xmlns:a16="http://schemas.microsoft.com/office/drawing/2014/main" id="{CD7839CB-75E9-D249-BDD7-D9FB87685C89}"/>
              </a:ext>
            </a:extLst>
          </p:cNvPr>
          <p:cNvSpPr/>
          <p:nvPr/>
        </p:nvSpPr>
        <p:spPr>
          <a:xfrm>
            <a:off x="6372770" y="4307311"/>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“CCP”</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2246421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982" y="791964"/>
            <a:ext cx="9577064" cy="1656184"/>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矩形 6"/>
          <p:cNvSpPr/>
          <p:nvPr/>
        </p:nvSpPr>
        <p:spPr>
          <a:xfrm>
            <a:off x="2052290" y="1440036"/>
            <a:ext cx="360040" cy="493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3</a:t>
            </a: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a:xfrm>
            <a:off x="2556346" y="1440036"/>
            <a:ext cx="3240360" cy="50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 name="矩形 8"/>
          <p:cNvSpPr/>
          <p:nvPr/>
        </p:nvSpPr>
        <p:spPr bwMode="auto">
          <a:xfrm>
            <a:off x="2484338" y="1440036"/>
            <a:ext cx="3312368" cy="521623"/>
          </a:xfrm>
          <a:prstGeom prst="rect">
            <a:avLst/>
          </a:prstGeom>
          <a:noFill/>
        </p:spPr>
        <p:txBody>
          <a:bodyPr wrap="square" lIns="89858" tIns="44929" rIns="89858" bIns="44929">
            <a:spAutoFit/>
          </a:bodyPr>
          <a:lstStyle/>
          <a:p>
            <a:pPr algn="ctr">
              <a:defRPr/>
            </a:pPr>
            <a:r>
              <a:rPr lang="en-US" altLang="ko-KR" sz="28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Entity Ranking</a:t>
            </a:r>
            <a:endParaRPr lang="zh-CN" altLang="en-US" sz="28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7">
            <a:extLst>
              <a:ext uri="{FF2B5EF4-FFF2-40B4-BE49-F238E27FC236}">
                <a16:creationId xmlns:a16="http://schemas.microsoft.com/office/drawing/2014/main" id="{A02906FA-3F62-498D-A7A5-5AD45E9534D3}"/>
              </a:ext>
            </a:extLst>
          </p:cNvPr>
          <p:cNvSpPr/>
          <p:nvPr/>
        </p:nvSpPr>
        <p:spPr bwMode="auto">
          <a:xfrm>
            <a:off x="2949928" y="2722566"/>
            <a:ext cx="2990793"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Features</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矩形 1">
            <a:extLst>
              <a:ext uri="{FF2B5EF4-FFF2-40B4-BE49-F238E27FC236}">
                <a16:creationId xmlns:a16="http://schemas.microsoft.com/office/drawing/2014/main" id="{B2EDD9F9-EA5D-4686-AF56-3E2096FE4F90}"/>
              </a:ext>
            </a:extLst>
          </p:cNvPr>
          <p:cNvSpPr/>
          <p:nvPr/>
        </p:nvSpPr>
        <p:spPr>
          <a:xfrm>
            <a:off x="2124298" y="2709972"/>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3-1</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 name="矩形 21">
            <a:extLst>
              <a:ext uri="{FF2B5EF4-FFF2-40B4-BE49-F238E27FC236}">
                <a16:creationId xmlns:a16="http://schemas.microsoft.com/office/drawing/2014/main" id="{12B75447-5F74-434D-B765-05BC7D331828}"/>
              </a:ext>
            </a:extLst>
          </p:cNvPr>
          <p:cNvSpPr/>
          <p:nvPr/>
        </p:nvSpPr>
        <p:spPr>
          <a:xfrm>
            <a:off x="2992942" y="2709972"/>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 name="矩形 7">
            <a:extLst>
              <a:ext uri="{FF2B5EF4-FFF2-40B4-BE49-F238E27FC236}">
                <a16:creationId xmlns:a16="http://schemas.microsoft.com/office/drawing/2014/main" id="{1EF2A7C5-F945-49F9-BB63-11BBE372F24B}"/>
              </a:ext>
            </a:extLst>
          </p:cNvPr>
          <p:cNvSpPr/>
          <p:nvPr/>
        </p:nvSpPr>
        <p:spPr bwMode="auto">
          <a:xfrm>
            <a:off x="2949928" y="2709972"/>
            <a:ext cx="3134809"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Supervised Ranking</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 name="矩形 21">
            <a:extLst>
              <a:ext uri="{FF2B5EF4-FFF2-40B4-BE49-F238E27FC236}">
                <a16:creationId xmlns:a16="http://schemas.microsoft.com/office/drawing/2014/main" id="{82FB6BD6-DE52-3C48-8C5F-A84D7D1DFAEF}"/>
              </a:ext>
            </a:extLst>
          </p:cNvPr>
          <p:cNvSpPr/>
          <p:nvPr/>
        </p:nvSpPr>
        <p:spPr>
          <a:xfrm>
            <a:off x="2992942" y="323533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 name="矩形 1">
            <a:extLst>
              <a:ext uri="{FF2B5EF4-FFF2-40B4-BE49-F238E27FC236}">
                <a16:creationId xmlns:a16="http://schemas.microsoft.com/office/drawing/2014/main" id="{D6D8B9BE-A64F-CC47-9F22-86D287F7D59F}"/>
              </a:ext>
            </a:extLst>
          </p:cNvPr>
          <p:cNvSpPr/>
          <p:nvPr/>
        </p:nvSpPr>
        <p:spPr>
          <a:xfrm>
            <a:off x="2124298" y="323533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3-2</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矩形 21">
            <a:extLst>
              <a:ext uri="{FF2B5EF4-FFF2-40B4-BE49-F238E27FC236}">
                <a16:creationId xmlns:a16="http://schemas.microsoft.com/office/drawing/2014/main" id="{87A45F9A-FD1D-B842-B7B5-A04A1D8148F9}"/>
              </a:ext>
            </a:extLst>
          </p:cNvPr>
          <p:cNvSpPr/>
          <p:nvPr/>
        </p:nvSpPr>
        <p:spPr>
          <a:xfrm>
            <a:off x="2992942" y="3226768"/>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9" name="矩形 7">
            <a:extLst>
              <a:ext uri="{FF2B5EF4-FFF2-40B4-BE49-F238E27FC236}">
                <a16:creationId xmlns:a16="http://schemas.microsoft.com/office/drawing/2014/main" id="{EDB57CFF-AB10-8A4C-97F3-75F11402E86E}"/>
              </a:ext>
            </a:extLst>
          </p:cNvPr>
          <p:cNvSpPr/>
          <p:nvPr/>
        </p:nvSpPr>
        <p:spPr bwMode="auto">
          <a:xfrm>
            <a:off x="2949928" y="3226768"/>
            <a:ext cx="3134809"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Unsupervised Ranking</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3822027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燕尾形 1"/>
          <p:cNvSpPr/>
          <p:nvPr/>
        </p:nvSpPr>
        <p:spPr>
          <a:xfrm>
            <a:off x="468114" y="838164"/>
            <a:ext cx="1676831" cy="582148"/>
          </a:xfrm>
          <a:prstGeom prst="chevron">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Binary Classification</a:t>
            </a:r>
            <a:endParaRPr lang="zh-CN" altLang="en-US"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 name="燕尾形 2"/>
          <p:cNvSpPr/>
          <p:nvPr/>
        </p:nvSpPr>
        <p:spPr>
          <a:xfrm>
            <a:off x="468114" y="1789047"/>
            <a:ext cx="1676831" cy="582148"/>
          </a:xfrm>
          <a:prstGeom prst="chevron">
            <a:avLst/>
          </a:prstGeom>
          <a:solidFill>
            <a:srgbClr val="075F9B"/>
          </a:solidFill>
          <a:ln w="19050">
            <a:no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Learning to Rank</a:t>
            </a:r>
            <a:endParaRPr lang="zh-CN" altLang="en-US"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 name="燕尾形 3"/>
          <p:cNvSpPr/>
          <p:nvPr/>
        </p:nvSpPr>
        <p:spPr>
          <a:xfrm>
            <a:off x="462326" y="2760401"/>
            <a:ext cx="1676831" cy="582148"/>
          </a:xfrm>
          <a:prstGeom prst="chevron">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Probabilistic</a:t>
            </a:r>
            <a:endParaRPr lang="zh-CN" altLang="en-US"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5" name="燕尾形 4"/>
          <p:cNvSpPr/>
          <p:nvPr/>
        </p:nvSpPr>
        <p:spPr>
          <a:xfrm>
            <a:off x="468114" y="3738208"/>
            <a:ext cx="1676831" cy="582148"/>
          </a:xfrm>
          <a:prstGeom prst="chevron">
            <a:avLst/>
          </a:prstGeom>
          <a:solidFill>
            <a:srgbClr val="075F9B"/>
          </a:solidFill>
          <a:ln w="19050">
            <a:no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zh-CN" altLang="en-US"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添加标题</a:t>
            </a:r>
          </a:p>
        </p:txBody>
      </p:sp>
      <p:sp>
        <p:nvSpPr>
          <p:cNvPr id="35" name="TextBox 34"/>
          <p:cNvSpPr txBox="1"/>
          <p:nvPr/>
        </p:nvSpPr>
        <p:spPr>
          <a:xfrm>
            <a:off x="2412330" y="838164"/>
            <a:ext cx="5544616" cy="648730"/>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Pair&lt;entity mention(m), candidate entity(e)&gt;</a:t>
            </a:r>
          </a:p>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training phase : It used to learn the classifier</a:t>
            </a:r>
          </a:p>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test phase : It is presented to the classifier and indicate positive or negative.</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0" name="矩形 39"/>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矩形 145">
            <a:extLst>
              <a:ext uri="{FF2B5EF4-FFF2-40B4-BE49-F238E27FC236}">
                <a16:creationId xmlns:a16="http://schemas.microsoft.com/office/drawing/2014/main" id="{0FFFFF4E-87CC-0A46-9CF0-A087C2C30999}"/>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矩形 147">
            <a:extLst>
              <a:ext uri="{FF2B5EF4-FFF2-40B4-BE49-F238E27FC236}">
                <a16:creationId xmlns:a16="http://schemas.microsoft.com/office/drawing/2014/main" id="{79792798-5912-B443-AC6C-886C69914DB6}"/>
              </a:ext>
            </a:extLst>
          </p:cNvPr>
          <p:cNvSpPr/>
          <p:nvPr/>
        </p:nvSpPr>
        <p:spPr bwMode="auto">
          <a:xfrm>
            <a:off x="468114" y="215900"/>
            <a:ext cx="3240360"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Supervised Ranking Methods</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6" name="燕尾形 4">
            <a:extLst>
              <a:ext uri="{FF2B5EF4-FFF2-40B4-BE49-F238E27FC236}">
                <a16:creationId xmlns:a16="http://schemas.microsoft.com/office/drawing/2014/main" id="{B2BDCB7D-1AB9-FF45-8D0F-D5DA08212894}"/>
              </a:ext>
            </a:extLst>
          </p:cNvPr>
          <p:cNvSpPr/>
          <p:nvPr/>
        </p:nvSpPr>
        <p:spPr>
          <a:xfrm>
            <a:off x="468114" y="3731755"/>
            <a:ext cx="1676831" cy="582148"/>
          </a:xfrm>
          <a:prstGeom prst="chevron">
            <a:avLst/>
          </a:prstGeom>
          <a:solidFill>
            <a:srgbClr val="075F9B"/>
          </a:solidFill>
          <a:ln w="19050">
            <a:no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Model Combination</a:t>
            </a:r>
            <a:endParaRPr lang="zh-CN" altLang="en-US"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8" name="TextBox 47">
            <a:extLst>
              <a:ext uri="{FF2B5EF4-FFF2-40B4-BE49-F238E27FC236}">
                <a16:creationId xmlns:a16="http://schemas.microsoft.com/office/drawing/2014/main" id="{B347CA31-C6F0-0E40-8C3E-E827315C79C1}"/>
              </a:ext>
            </a:extLst>
          </p:cNvPr>
          <p:cNvSpPr txBox="1"/>
          <p:nvPr/>
        </p:nvSpPr>
        <p:spPr>
          <a:xfrm>
            <a:off x="2412330" y="1694227"/>
            <a:ext cx="5544616" cy="448675"/>
          </a:xfrm>
          <a:prstGeom prst="rect">
            <a:avLst/>
          </a:prstGeom>
          <a:noFill/>
        </p:spPr>
        <p:txBody>
          <a:bodyPr wrap="square" lIns="67400" tIns="33700" rIns="67400" bIns="33700" rtlCol="0">
            <a:spAutoFit/>
          </a:bodyPr>
          <a:lstStyle/>
          <a:p>
            <a:pPr>
              <a:lnSpc>
                <a:spcPct val="130000"/>
              </a:lnSpc>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For</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learning</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to</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rank</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framework,</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Using</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a max-margin</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tech</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based</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on training</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data</a:t>
            </a:r>
            <a:r>
              <a:rPr lang="ko-KR"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set.</a:t>
            </a:r>
          </a:p>
          <a:p>
            <a:pPr>
              <a:lnSpc>
                <a:spcPct val="130000"/>
              </a:lnSpc>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And utilize the ranking SVM framework.</a:t>
            </a:r>
          </a:p>
        </p:txBody>
      </p:sp>
      <p:pic>
        <p:nvPicPr>
          <p:cNvPr id="56" name="그림 55">
            <a:extLst>
              <a:ext uri="{FF2B5EF4-FFF2-40B4-BE49-F238E27FC236}">
                <a16:creationId xmlns:a16="http://schemas.microsoft.com/office/drawing/2014/main" id="{00921C15-00A2-8D4A-ACD3-46BB9ABFB0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386" y="2122516"/>
            <a:ext cx="4279900" cy="292100"/>
          </a:xfrm>
          <a:prstGeom prst="rect">
            <a:avLst/>
          </a:prstGeom>
        </p:spPr>
      </p:pic>
      <p:sp>
        <p:nvSpPr>
          <p:cNvPr id="57" name="TextBox 56">
            <a:extLst>
              <a:ext uri="{FF2B5EF4-FFF2-40B4-BE49-F238E27FC236}">
                <a16:creationId xmlns:a16="http://schemas.microsoft.com/office/drawing/2014/main" id="{683C50D4-322B-BF45-9CD2-6564A9559385}"/>
              </a:ext>
            </a:extLst>
          </p:cNvPr>
          <p:cNvSpPr txBox="1"/>
          <p:nvPr/>
        </p:nvSpPr>
        <p:spPr>
          <a:xfrm>
            <a:off x="2412330" y="2629982"/>
            <a:ext cx="5544616" cy="848785"/>
          </a:xfrm>
          <a:prstGeom prst="rect">
            <a:avLst/>
          </a:prstGeom>
          <a:noFill/>
        </p:spPr>
        <p:txBody>
          <a:bodyPr wrap="square" lIns="67400" tIns="33700" rIns="67400" bIns="33700" rtlCol="0">
            <a:spAutoFit/>
          </a:bodyPr>
          <a:lstStyle/>
          <a:p>
            <a:pPr marL="228600" indent="-228600">
              <a:lnSpc>
                <a:spcPct val="130000"/>
              </a:lnSpc>
              <a:buAutoNum type="arabicPeriod"/>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popularity knowledge – The likelihood of an entity appearing in a document.</a:t>
            </a:r>
          </a:p>
          <a:p>
            <a:pPr marL="228600" indent="-228600">
              <a:lnSpc>
                <a:spcPct val="130000"/>
              </a:lnSpc>
              <a:buAutoNum type="arabicPeriod"/>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name knowledge – The possible names of an entity.</a:t>
            </a:r>
          </a:p>
          <a:p>
            <a:pPr marL="228600" indent="-228600">
              <a:lnSpc>
                <a:spcPct val="130000"/>
              </a:lnSpc>
              <a:buAutoNum type="arabicPeriod"/>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context knowledge – The likelihood of an entity appearing in a specific context.</a:t>
            </a:r>
          </a:p>
          <a:p>
            <a:pPr>
              <a:lnSpc>
                <a:spcPct val="130000"/>
              </a:lnSpc>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With these knowledge, generate the probabilistic model.</a:t>
            </a:r>
          </a:p>
        </p:txBody>
      </p:sp>
      <p:sp>
        <p:nvSpPr>
          <p:cNvPr id="58" name="TextBox 57">
            <a:extLst>
              <a:ext uri="{FF2B5EF4-FFF2-40B4-BE49-F238E27FC236}">
                <a16:creationId xmlns:a16="http://schemas.microsoft.com/office/drawing/2014/main" id="{1387140E-5BBD-CB4A-9547-2FA9CD27C3F6}"/>
              </a:ext>
            </a:extLst>
          </p:cNvPr>
          <p:cNvSpPr txBox="1"/>
          <p:nvPr/>
        </p:nvSpPr>
        <p:spPr>
          <a:xfrm>
            <a:off x="2412330" y="3798491"/>
            <a:ext cx="5544616" cy="448675"/>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For overcome the weakness of a single model, Using model combination for the entity linking task.</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3427308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燕尾形 1"/>
          <p:cNvSpPr/>
          <p:nvPr/>
        </p:nvSpPr>
        <p:spPr>
          <a:xfrm>
            <a:off x="468114" y="1439378"/>
            <a:ext cx="1872208" cy="582148"/>
          </a:xfrm>
          <a:prstGeom prst="chevron">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VSM Based</a:t>
            </a:r>
            <a:endParaRPr lang="zh-CN" altLang="en-US"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 name="燕尾形 2"/>
          <p:cNvSpPr/>
          <p:nvPr/>
        </p:nvSpPr>
        <p:spPr>
          <a:xfrm>
            <a:off x="468114" y="2971271"/>
            <a:ext cx="1872208" cy="582148"/>
          </a:xfrm>
          <a:prstGeom prst="chevron">
            <a:avLst/>
          </a:prstGeom>
          <a:solidFill>
            <a:srgbClr val="075F9B"/>
          </a:solidFill>
          <a:ln w="19050">
            <a:no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Information Retrieval Based</a:t>
            </a:r>
            <a:endParaRPr lang="zh-CN" altLang="en-US"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5" name="TextBox 34"/>
          <p:cNvSpPr txBox="1"/>
          <p:nvPr/>
        </p:nvSpPr>
        <p:spPr>
          <a:xfrm>
            <a:off x="2412330" y="1439378"/>
            <a:ext cx="5544616" cy="648730"/>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First, calculating the similarity between the vectorial representation of the entity mention and the vectorial representation of the candidate entity. The highest similarity one is selected as the mapping entity for the entity mention.</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0" name="矩形 39"/>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矩形 145">
            <a:extLst>
              <a:ext uri="{FF2B5EF4-FFF2-40B4-BE49-F238E27FC236}">
                <a16:creationId xmlns:a16="http://schemas.microsoft.com/office/drawing/2014/main" id="{0FFFFF4E-87CC-0A46-9CF0-A087C2C30999}"/>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矩形 147">
            <a:extLst>
              <a:ext uri="{FF2B5EF4-FFF2-40B4-BE49-F238E27FC236}">
                <a16:creationId xmlns:a16="http://schemas.microsoft.com/office/drawing/2014/main" id="{79792798-5912-B443-AC6C-886C69914DB6}"/>
              </a:ext>
            </a:extLst>
          </p:cNvPr>
          <p:cNvSpPr/>
          <p:nvPr/>
        </p:nvSpPr>
        <p:spPr bwMode="auto">
          <a:xfrm>
            <a:off x="468114" y="215900"/>
            <a:ext cx="3456384"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Unsupervised Ranking Methods</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8" name="TextBox 47">
            <a:extLst>
              <a:ext uri="{FF2B5EF4-FFF2-40B4-BE49-F238E27FC236}">
                <a16:creationId xmlns:a16="http://schemas.microsoft.com/office/drawing/2014/main" id="{B347CA31-C6F0-0E40-8C3E-E827315C79C1}"/>
              </a:ext>
            </a:extLst>
          </p:cNvPr>
          <p:cNvSpPr txBox="1"/>
          <p:nvPr/>
        </p:nvSpPr>
        <p:spPr>
          <a:xfrm>
            <a:off x="2412330" y="2876451"/>
            <a:ext cx="5544616" cy="648730"/>
          </a:xfrm>
          <a:prstGeom prst="rect">
            <a:avLst/>
          </a:prstGeom>
          <a:noFill/>
        </p:spPr>
        <p:txBody>
          <a:bodyPr wrap="square" lIns="67400" tIns="33700" rIns="67400" bIns="33700" rtlCol="0">
            <a:spAutoFit/>
          </a:bodyPr>
          <a:lstStyle/>
          <a:p>
            <a:pPr>
              <a:lnSpc>
                <a:spcPct val="130000"/>
              </a:lnSpc>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Each candidate entity is indexed as a separate document and generate a search query.</a:t>
            </a:r>
          </a:p>
          <a:p>
            <a:pPr>
              <a:lnSpc>
                <a:spcPct val="130000"/>
              </a:lnSpc>
            </a:pPr>
            <a:r>
              <a:rPr lang="en-US" altLang="ko-KR"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And the search query is given to the candidate entity index and the candidate entity which has the highest relevant score is retrieved as the mapping entity.</a:t>
            </a:r>
          </a:p>
        </p:txBody>
      </p:sp>
    </p:spTree>
    <p:extLst>
      <p:ext uri="{BB962C8B-B14F-4D97-AF65-F5344CB8AC3E}">
        <p14:creationId xmlns:p14="http://schemas.microsoft.com/office/powerpoint/2010/main" val="10059323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982" y="791964"/>
            <a:ext cx="9577064" cy="1656184"/>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矩形 6"/>
          <p:cNvSpPr/>
          <p:nvPr/>
        </p:nvSpPr>
        <p:spPr>
          <a:xfrm>
            <a:off x="2052290" y="1440036"/>
            <a:ext cx="360040" cy="493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4</a:t>
            </a: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a:xfrm>
            <a:off x="2556346" y="1440036"/>
            <a:ext cx="3960440" cy="50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 name="矩形 8"/>
          <p:cNvSpPr/>
          <p:nvPr/>
        </p:nvSpPr>
        <p:spPr bwMode="auto">
          <a:xfrm>
            <a:off x="2484338" y="1440036"/>
            <a:ext cx="4104456" cy="521623"/>
          </a:xfrm>
          <a:prstGeom prst="rect">
            <a:avLst/>
          </a:prstGeom>
          <a:noFill/>
        </p:spPr>
        <p:txBody>
          <a:bodyPr wrap="square" lIns="89858" tIns="44929" rIns="89858" bIns="44929">
            <a:spAutoFit/>
          </a:bodyPr>
          <a:lstStyle/>
          <a:p>
            <a:pPr algn="ctr">
              <a:defRPr/>
            </a:pPr>
            <a:r>
              <a:rPr lang="en-US" altLang="ko-KR" sz="2800" b="1" dirty="0" err="1">
                <a:solidFill>
                  <a:srgbClr val="075F9B"/>
                </a:solidFill>
                <a:latin typeface="inpin heiti" panose="00000500000000000000" pitchFamily="2" charset="-122"/>
                <a:ea typeface="inpin heiti" panose="00000500000000000000" pitchFamily="2" charset="-122"/>
                <a:sym typeface="inpin heiti" panose="00000500000000000000" pitchFamily="2" charset="-122"/>
              </a:rPr>
              <a:t>Unlinkable</a:t>
            </a:r>
            <a:r>
              <a:rPr lang="en-US" altLang="ko-KR" sz="28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Prediction</a:t>
            </a:r>
            <a:endParaRPr lang="zh-CN" altLang="en-US" sz="28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矩形 1">
            <a:extLst>
              <a:ext uri="{FF2B5EF4-FFF2-40B4-BE49-F238E27FC236}">
                <a16:creationId xmlns:a16="http://schemas.microsoft.com/office/drawing/2014/main" id="{8E608A1C-39C6-40BA-B99E-4DC97D16FA93}"/>
              </a:ext>
            </a:extLst>
          </p:cNvPr>
          <p:cNvSpPr/>
          <p:nvPr/>
        </p:nvSpPr>
        <p:spPr>
          <a:xfrm>
            <a:off x="2124298" y="272256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4-1</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 name="矩形 21">
            <a:extLst>
              <a:ext uri="{FF2B5EF4-FFF2-40B4-BE49-F238E27FC236}">
                <a16:creationId xmlns:a16="http://schemas.microsoft.com/office/drawing/2014/main" id="{28C1F1ED-1FD2-409A-884A-B83B75145DED}"/>
              </a:ext>
            </a:extLst>
          </p:cNvPr>
          <p:cNvSpPr/>
          <p:nvPr/>
        </p:nvSpPr>
        <p:spPr>
          <a:xfrm>
            <a:off x="2992942" y="272256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7">
            <a:extLst>
              <a:ext uri="{FF2B5EF4-FFF2-40B4-BE49-F238E27FC236}">
                <a16:creationId xmlns:a16="http://schemas.microsoft.com/office/drawing/2014/main" id="{A02906FA-3F62-498D-A7A5-5AD45E9534D3}"/>
              </a:ext>
            </a:extLst>
          </p:cNvPr>
          <p:cNvSpPr/>
          <p:nvPr/>
        </p:nvSpPr>
        <p:spPr bwMode="auto">
          <a:xfrm>
            <a:off x="2949928" y="2722566"/>
            <a:ext cx="2990793"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Name Dictionary Based</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矩形 1">
            <a:extLst>
              <a:ext uri="{FF2B5EF4-FFF2-40B4-BE49-F238E27FC236}">
                <a16:creationId xmlns:a16="http://schemas.microsoft.com/office/drawing/2014/main" id="{B2EDD9F9-EA5D-4686-AF56-3E2096FE4F90}"/>
              </a:ext>
            </a:extLst>
          </p:cNvPr>
          <p:cNvSpPr/>
          <p:nvPr/>
        </p:nvSpPr>
        <p:spPr>
          <a:xfrm>
            <a:off x="2124298" y="324023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4-2</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 name="矩形 21">
            <a:extLst>
              <a:ext uri="{FF2B5EF4-FFF2-40B4-BE49-F238E27FC236}">
                <a16:creationId xmlns:a16="http://schemas.microsoft.com/office/drawing/2014/main" id="{12B75447-5F74-434D-B765-05BC7D331828}"/>
              </a:ext>
            </a:extLst>
          </p:cNvPr>
          <p:cNvSpPr/>
          <p:nvPr/>
        </p:nvSpPr>
        <p:spPr>
          <a:xfrm>
            <a:off x="2992942" y="324023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 name="矩形 7">
            <a:extLst>
              <a:ext uri="{FF2B5EF4-FFF2-40B4-BE49-F238E27FC236}">
                <a16:creationId xmlns:a16="http://schemas.microsoft.com/office/drawing/2014/main" id="{1EF2A7C5-F945-49F9-BB63-11BBE372F24B}"/>
              </a:ext>
            </a:extLst>
          </p:cNvPr>
          <p:cNvSpPr/>
          <p:nvPr/>
        </p:nvSpPr>
        <p:spPr bwMode="auto">
          <a:xfrm>
            <a:off x="2949928" y="3240236"/>
            <a:ext cx="3134809"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Surface Form Expansion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177943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矩形 145">
            <a:extLst>
              <a:ext uri="{FF2B5EF4-FFF2-40B4-BE49-F238E27FC236}">
                <a16:creationId xmlns:a16="http://schemas.microsoft.com/office/drawing/2014/main" id="{0FFFFF4E-87CC-0A46-9CF0-A087C2C30999}"/>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矩形 147">
            <a:extLst>
              <a:ext uri="{FF2B5EF4-FFF2-40B4-BE49-F238E27FC236}">
                <a16:creationId xmlns:a16="http://schemas.microsoft.com/office/drawing/2014/main" id="{79792798-5912-B443-AC6C-886C69914DB6}"/>
              </a:ext>
            </a:extLst>
          </p:cNvPr>
          <p:cNvSpPr/>
          <p:nvPr/>
        </p:nvSpPr>
        <p:spPr bwMode="auto">
          <a:xfrm>
            <a:off x="468114" y="215900"/>
            <a:ext cx="3600400" cy="336957"/>
          </a:xfrm>
          <a:prstGeom prst="rect">
            <a:avLst/>
          </a:prstGeom>
          <a:solidFill>
            <a:schemeClr val="bg1"/>
          </a:solidFill>
        </p:spPr>
        <p:txBody>
          <a:bodyPr wrap="square" lIns="89858" tIns="44929" rIns="89858" bIns="44929">
            <a:spAutoFit/>
          </a:bodyPr>
          <a:lstStyle/>
          <a:p>
            <a:pPr>
              <a:defRPr/>
            </a:pPr>
            <a:r>
              <a:rPr lang="en-US" altLang="ko-KR"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4</a:t>
            </a: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a:t>
            </a:r>
            <a:r>
              <a:rPr lang="en-US" altLang="zh-CN" b="1" dirty="0" err="1">
                <a:solidFill>
                  <a:srgbClr val="075F9B"/>
                </a:solidFill>
                <a:latin typeface="inpin heiti" panose="00000500000000000000" pitchFamily="2" charset="-122"/>
                <a:ea typeface="inpin heiti" panose="00000500000000000000" pitchFamily="2" charset="-122"/>
                <a:sym typeface="inpin heiti" panose="00000500000000000000" pitchFamily="2" charset="-122"/>
              </a:rPr>
              <a:t>Unlinkable</a:t>
            </a: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Mention Prediction</a:t>
            </a:r>
          </a:p>
        </p:txBody>
      </p:sp>
      <p:sp>
        <p:nvSpPr>
          <p:cNvPr id="9" name="矩形 1">
            <a:extLst>
              <a:ext uri="{FF2B5EF4-FFF2-40B4-BE49-F238E27FC236}">
                <a16:creationId xmlns:a16="http://schemas.microsoft.com/office/drawing/2014/main" id="{29762A62-1A20-CB44-878E-38708ADC591D}"/>
              </a:ext>
            </a:extLst>
          </p:cNvPr>
          <p:cNvSpPr/>
          <p:nvPr/>
        </p:nvSpPr>
        <p:spPr>
          <a:xfrm>
            <a:off x="2086864" y="1423845"/>
            <a:ext cx="3963300" cy="64087"/>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745" tIns="45373" rIns="90745" bIns="45373"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 name="사각형: 둥근 모서리 41">
            <a:extLst>
              <a:ext uri="{FF2B5EF4-FFF2-40B4-BE49-F238E27FC236}">
                <a16:creationId xmlns:a16="http://schemas.microsoft.com/office/drawing/2014/main" id="{477E31C6-8563-564D-AC4D-ACCB3C948465}"/>
              </a:ext>
            </a:extLst>
          </p:cNvPr>
          <p:cNvSpPr/>
          <p:nvPr/>
        </p:nvSpPr>
        <p:spPr>
          <a:xfrm>
            <a:off x="6053401" y="1203860"/>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NIL threshold</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147">
            <a:extLst>
              <a:ext uri="{FF2B5EF4-FFF2-40B4-BE49-F238E27FC236}">
                <a16:creationId xmlns:a16="http://schemas.microsoft.com/office/drawing/2014/main" id="{B7218EFB-609D-6446-AE18-B341AC1D3A8F}"/>
              </a:ext>
            </a:extLst>
          </p:cNvPr>
          <p:cNvSpPr/>
          <p:nvPr/>
        </p:nvSpPr>
        <p:spPr bwMode="auto">
          <a:xfrm>
            <a:off x="756146" y="882694"/>
            <a:ext cx="3134519" cy="275401"/>
          </a:xfrm>
          <a:prstGeom prst="rect">
            <a:avLst/>
          </a:prstGeom>
          <a:solidFill>
            <a:schemeClr val="bg1"/>
          </a:solidFill>
        </p:spPr>
        <p:txBody>
          <a:bodyPr wrap="square" lIns="89858" tIns="44929" rIns="89858" bIns="44929">
            <a:spAutoFit/>
          </a:bodyPr>
          <a:lstStyle/>
          <a:p>
            <a:pPr marL="171450" indent="-171450">
              <a:buFont typeface="Arial" panose="020B0604020202020204" pitchFamily="34" charset="0"/>
              <a:buChar cha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NIL threshold</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사각형: 둥근 모서리 41">
            <a:extLst>
              <a:ext uri="{FF2B5EF4-FFF2-40B4-BE49-F238E27FC236}">
                <a16:creationId xmlns:a16="http://schemas.microsoft.com/office/drawing/2014/main" id="{24A6134F-0AFA-0F4D-BDDE-58A666E89B77}"/>
              </a:ext>
            </a:extLst>
          </p:cNvPr>
          <p:cNvSpPr/>
          <p:nvPr/>
        </p:nvSpPr>
        <p:spPr>
          <a:xfrm>
            <a:off x="3072871" y="1658839"/>
            <a:ext cx="1878253" cy="383061"/>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Top ranked of entity </a:t>
            </a:r>
            <a:r>
              <a:rPr lang="en-US" altLang="zh-CN" sz="1200" i="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 name="Line 11">
            <a:extLst>
              <a:ext uri="{FF2B5EF4-FFF2-40B4-BE49-F238E27FC236}">
                <a16:creationId xmlns:a16="http://schemas.microsoft.com/office/drawing/2014/main" id="{E5C34C5E-0348-D647-8AC3-2B649D7750A6}"/>
              </a:ext>
            </a:extLst>
          </p:cNvPr>
          <p:cNvSpPr>
            <a:spLocks noChangeShapeType="1"/>
          </p:cNvSpPr>
          <p:nvPr/>
        </p:nvSpPr>
        <p:spPr bwMode="auto">
          <a:xfrm>
            <a:off x="5010663" y="1850366"/>
            <a:ext cx="858052" cy="191533"/>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14" name="组合 8">
            <a:extLst>
              <a:ext uri="{FF2B5EF4-FFF2-40B4-BE49-F238E27FC236}">
                <a16:creationId xmlns:a16="http://schemas.microsoft.com/office/drawing/2014/main" id="{ADB2C561-31DA-DC4F-B5FF-51D7ECCDF7A8}"/>
              </a:ext>
            </a:extLst>
          </p:cNvPr>
          <p:cNvGrpSpPr>
            <a:grpSpLocks noChangeAspect="1"/>
          </p:cNvGrpSpPr>
          <p:nvPr/>
        </p:nvGrpSpPr>
        <p:grpSpPr>
          <a:xfrm>
            <a:off x="5928254" y="1833754"/>
            <a:ext cx="561045" cy="561045"/>
            <a:chOff x="4847492" y="2333620"/>
            <a:chExt cx="1155699" cy="1155700"/>
          </a:xfrm>
          <a:solidFill>
            <a:schemeClr val="bg1"/>
          </a:solidFill>
          <a:effectLst/>
        </p:grpSpPr>
        <p:sp>
          <p:nvSpPr>
            <p:cNvPr id="15" name="椭圆 9">
              <a:extLst>
                <a:ext uri="{FF2B5EF4-FFF2-40B4-BE49-F238E27FC236}">
                  <a16:creationId xmlns:a16="http://schemas.microsoft.com/office/drawing/2014/main" id="{CDBDE3B1-FB32-4A45-A61B-2F3C2B423461}"/>
                </a:ext>
              </a:extLst>
            </p:cNvPr>
            <p:cNvSpPr/>
            <p:nvPr/>
          </p:nvSpPr>
          <p:spPr>
            <a:xfrm>
              <a:off x="4847492" y="2333620"/>
              <a:ext cx="1155699" cy="1155700"/>
            </a:xfrm>
            <a:prstGeom prst="ellipse">
              <a:avLst/>
            </a:prstGeom>
            <a:solidFill>
              <a:srgbClr val="075F9B"/>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50403" tIns="25202" rIns="50403" bIns="25202" anchor="ctr"/>
            <a:lstStyle/>
            <a:p>
              <a:pPr algn="ctr">
                <a:defRPr/>
              </a:pPr>
              <a:endParaRPr lang="zh-CN" altLang="en-US" sz="294"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 name="文本框 71">
              <a:extLst>
                <a:ext uri="{FF2B5EF4-FFF2-40B4-BE49-F238E27FC236}">
                  <a16:creationId xmlns:a16="http://schemas.microsoft.com/office/drawing/2014/main" id="{0A54AAC4-3371-B842-A1FE-4AF58F28AC14}"/>
                </a:ext>
              </a:extLst>
            </p:cNvPr>
            <p:cNvSpPr txBox="1">
              <a:spLocks noChangeArrowheads="1"/>
            </p:cNvSpPr>
            <p:nvPr/>
          </p:nvSpPr>
          <p:spPr bwMode="auto">
            <a:xfrm>
              <a:off x="4932432" y="2621704"/>
              <a:ext cx="985815" cy="675433"/>
            </a:xfrm>
            <a:prstGeom prst="rect">
              <a:avLst/>
            </a:prstGeom>
            <a:noFill/>
            <a:ln w="9525">
              <a:noFill/>
              <a:miter lim="800000"/>
            </a:ln>
          </p:spPr>
          <p:txBody>
            <a:bodyPr wrap="square" lIns="50403" tIns="25202" rIns="50403" bIns="25202">
              <a:spAutoFit/>
            </a:bodyPr>
            <a:lstStyle/>
            <a:p>
              <a:pPr algn="ctr"/>
              <a:r>
                <a:rPr lang="en-US" altLang="zh-CN"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NIL</a:t>
              </a:r>
              <a:endParaRPr lang="zh-CN" altLang="en-US"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7" name="矩形 147">
            <a:extLst>
              <a:ext uri="{FF2B5EF4-FFF2-40B4-BE49-F238E27FC236}">
                <a16:creationId xmlns:a16="http://schemas.microsoft.com/office/drawing/2014/main" id="{1C6F52FE-EB89-BA47-A355-55B54599B3C0}"/>
              </a:ext>
            </a:extLst>
          </p:cNvPr>
          <p:cNvSpPr/>
          <p:nvPr/>
        </p:nvSpPr>
        <p:spPr bwMode="auto">
          <a:xfrm>
            <a:off x="756146" y="2525054"/>
            <a:ext cx="3134519" cy="275401"/>
          </a:xfrm>
          <a:prstGeom prst="rect">
            <a:avLst/>
          </a:prstGeom>
          <a:solidFill>
            <a:schemeClr val="bg1"/>
          </a:solidFill>
        </p:spPr>
        <p:txBody>
          <a:bodyPr wrap="square" lIns="89858" tIns="44929" rIns="89858" bIns="44929">
            <a:spAutoFit/>
          </a:bodyPr>
          <a:lstStyle/>
          <a:p>
            <a:pPr marL="171450" indent="-171450">
              <a:buFont typeface="Arial" panose="020B0604020202020204" pitchFamily="34" charset="0"/>
              <a:buChar cha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Binary Classification</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사각형: 둥근 모서리 41">
            <a:extLst>
              <a:ext uri="{FF2B5EF4-FFF2-40B4-BE49-F238E27FC236}">
                <a16:creationId xmlns:a16="http://schemas.microsoft.com/office/drawing/2014/main" id="{60E45ADB-137B-B94C-8746-2E5B199C88E5}"/>
              </a:ext>
            </a:extLst>
          </p:cNvPr>
          <p:cNvSpPr/>
          <p:nvPr/>
        </p:nvSpPr>
        <p:spPr>
          <a:xfrm>
            <a:off x="999025" y="2998413"/>
            <a:ext cx="3963299" cy="318974"/>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Pair&lt;entity mention, top-ranked candidate entity&gt;</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9" name="Line 11">
            <a:extLst>
              <a:ext uri="{FF2B5EF4-FFF2-40B4-BE49-F238E27FC236}">
                <a16:creationId xmlns:a16="http://schemas.microsoft.com/office/drawing/2014/main" id="{24A6BFF4-2458-E34F-ABD2-A9FA9EB436CC}"/>
              </a:ext>
            </a:extLst>
          </p:cNvPr>
          <p:cNvSpPr>
            <a:spLocks noChangeShapeType="1"/>
          </p:cNvSpPr>
          <p:nvPr/>
        </p:nvSpPr>
        <p:spPr bwMode="auto">
          <a:xfrm>
            <a:off x="5066963" y="3193488"/>
            <a:ext cx="983201" cy="2"/>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0" name="Line 11">
            <a:extLst>
              <a:ext uri="{FF2B5EF4-FFF2-40B4-BE49-F238E27FC236}">
                <a16:creationId xmlns:a16="http://schemas.microsoft.com/office/drawing/2014/main" id="{A8EEFBA8-F0F1-BE40-98AB-CD5D4566E9BD}"/>
              </a:ext>
            </a:extLst>
          </p:cNvPr>
          <p:cNvSpPr>
            <a:spLocks noChangeShapeType="1"/>
          </p:cNvSpPr>
          <p:nvPr/>
        </p:nvSpPr>
        <p:spPr bwMode="auto">
          <a:xfrm>
            <a:off x="5066962" y="3453091"/>
            <a:ext cx="983201" cy="891970"/>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 name="TextBox 3">
            <a:extLst>
              <a:ext uri="{FF2B5EF4-FFF2-40B4-BE49-F238E27FC236}">
                <a16:creationId xmlns:a16="http://schemas.microsoft.com/office/drawing/2014/main" id="{9E955FBD-34B7-C045-B794-FF077CE46E69}"/>
              </a:ext>
            </a:extLst>
          </p:cNvPr>
          <p:cNvSpPr txBox="1"/>
          <p:nvPr/>
        </p:nvSpPr>
        <p:spPr>
          <a:xfrm>
            <a:off x="4815693" y="2659858"/>
            <a:ext cx="1485738" cy="338554"/>
          </a:xfrm>
          <a:prstGeom prst="rect">
            <a:avLst/>
          </a:prstGeom>
          <a:noFill/>
        </p:spPr>
        <p:txBody>
          <a:bodyPr wrap="square" rtlCol="0">
            <a:spAutoFit/>
          </a:bodyPr>
          <a:lstStyle/>
          <a:p>
            <a:r>
              <a:rPr kumimoji="1" lang="en-US" altLang="ko-Kore-KR" dirty="0"/>
              <a:t>Output a label</a:t>
            </a:r>
            <a:endParaRPr kumimoji="1" lang="ko-Kore-KR" altLang="en-US" dirty="0"/>
          </a:p>
        </p:txBody>
      </p:sp>
      <p:sp>
        <p:nvSpPr>
          <p:cNvPr id="22" name="사각형: 둥근 모서리 41">
            <a:extLst>
              <a:ext uri="{FF2B5EF4-FFF2-40B4-BE49-F238E27FC236}">
                <a16:creationId xmlns:a16="http://schemas.microsoft.com/office/drawing/2014/main" id="{8363F304-007F-8A44-9A47-5009DDE38774}"/>
              </a:ext>
            </a:extLst>
          </p:cNvPr>
          <p:cNvSpPr/>
          <p:nvPr/>
        </p:nvSpPr>
        <p:spPr>
          <a:xfrm>
            <a:off x="6212614" y="2966369"/>
            <a:ext cx="1765220" cy="383061"/>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Positive : mapping</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3" name="사각형: 둥근 모서리 41">
            <a:extLst>
              <a:ext uri="{FF2B5EF4-FFF2-40B4-BE49-F238E27FC236}">
                <a16:creationId xmlns:a16="http://schemas.microsoft.com/office/drawing/2014/main" id="{49C43D55-7671-BE4F-A972-9AE692D46D7A}"/>
              </a:ext>
            </a:extLst>
          </p:cNvPr>
          <p:cNvSpPr/>
          <p:nvPr/>
        </p:nvSpPr>
        <p:spPr>
          <a:xfrm>
            <a:off x="6208775" y="4065334"/>
            <a:ext cx="1765220" cy="383061"/>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Negative : NIL</a:t>
            </a:r>
            <a:endParaRPr lang="zh-CN" altLang="en-US" sz="1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886487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燕尾形 1"/>
          <p:cNvSpPr/>
          <p:nvPr/>
        </p:nvSpPr>
        <p:spPr>
          <a:xfrm>
            <a:off x="894374" y="1247705"/>
            <a:ext cx="1676831" cy="582148"/>
          </a:xfrm>
          <a:prstGeom prst="chevron">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Precision</a:t>
            </a:r>
            <a:endParaRPr lang="zh-CN" altLang="en-US"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 name="燕尾形 2"/>
          <p:cNvSpPr/>
          <p:nvPr/>
        </p:nvSpPr>
        <p:spPr>
          <a:xfrm>
            <a:off x="894374" y="2198588"/>
            <a:ext cx="1676831" cy="582148"/>
          </a:xfrm>
          <a:prstGeom prst="chevron">
            <a:avLst/>
          </a:prstGeom>
          <a:solidFill>
            <a:srgbClr val="075F9B"/>
          </a:solidFill>
          <a:ln w="19050">
            <a:no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Recall</a:t>
            </a:r>
            <a:endParaRPr lang="zh-CN" altLang="en-US" sz="12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 name="燕尾形 3"/>
          <p:cNvSpPr/>
          <p:nvPr/>
        </p:nvSpPr>
        <p:spPr>
          <a:xfrm>
            <a:off x="888586" y="3169942"/>
            <a:ext cx="1676831" cy="582148"/>
          </a:xfrm>
          <a:prstGeom prst="chevron">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400" tIns="33700" rIns="67400" bIns="33700" numCol="1" spcCol="0" rtlCol="0" fromWordArt="0" anchor="ctr" anchorCtr="0" forceAA="0" compatLnSpc="1">
            <a:prstTxWarp prst="textNoShape">
              <a:avLst/>
            </a:prstTxWarp>
            <a:noAutofit/>
          </a:bodyPr>
          <a:lstStyle/>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F1-measure</a:t>
            </a:r>
          </a:p>
          <a:p>
            <a:r>
              <a:rPr lang="en-US" altLang="zh-CN"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(accuracy)</a:t>
            </a:r>
            <a:endParaRPr lang="zh-CN" altLang="en-US" sz="12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0" name="矩形 39"/>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矩形 145">
            <a:extLst>
              <a:ext uri="{FF2B5EF4-FFF2-40B4-BE49-F238E27FC236}">
                <a16:creationId xmlns:a16="http://schemas.microsoft.com/office/drawing/2014/main" id="{0FFFFF4E-87CC-0A46-9CF0-A087C2C30999}"/>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矩形 147">
            <a:extLst>
              <a:ext uri="{FF2B5EF4-FFF2-40B4-BE49-F238E27FC236}">
                <a16:creationId xmlns:a16="http://schemas.microsoft.com/office/drawing/2014/main" id="{79792798-5912-B443-AC6C-886C69914DB6}"/>
              </a:ext>
            </a:extLst>
          </p:cNvPr>
          <p:cNvSpPr/>
          <p:nvPr/>
        </p:nvSpPr>
        <p:spPr bwMode="auto">
          <a:xfrm>
            <a:off x="468114" y="215900"/>
            <a:ext cx="1512168" cy="336957"/>
          </a:xfrm>
          <a:prstGeom prst="rect">
            <a:avLst/>
          </a:prstGeom>
          <a:solidFill>
            <a:schemeClr val="bg1"/>
          </a:solidFill>
        </p:spPr>
        <p:txBody>
          <a:bodyPr wrap="square" lIns="89858" tIns="44929" rIns="89858" bIns="44929">
            <a:spAutoFit/>
          </a:bodyPr>
          <a:lstStyle/>
          <a:p>
            <a:pPr>
              <a:defRPr/>
            </a:pPr>
            <a:r>
              <a:rPr lang="en-US" altLang="ko-KR"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5.</a:t>
            </a:r>
            <a:r>
              <a:rPr lang="ko-KR"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a:t>
            </a: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Evaluation</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pic>
        <p:nvPicPr>
          <p:cNvPr id="7" name="그림 6">
            <a:extLst>
              <a:ext uri="{FF2B5EF4-FFF2-40B4-BE49-F238E27FC236}">
                <a16:creationId xmlns:a16="http://schemas.microsoft.com/office/drawing/2014/main" id="{C38E4ACB-3366-E64B-8C6F-8846FE916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9880" y="1483285"/>
            <a:ext cx="4419600" cy="520700"/>
          </a:xfrm>
          <a:prstGeom prst="rect">
            <a:avLst/>
          </a:prstGeom>
        </p:spPr>
      </p:pic>
      <p:pic>
        <p:nvPicPr>
          <p:cNvPr id="9" name="그림 8" descr="텍스트이(가) 표시된 사진&#10;&#10;자동 생성된 설명">
            <a:extLst>
              <a:ext uri="{FF2B5EF4-FFF2-40B4-BE49-F238E27FC236}">
                <a16:creationId xmlns:a16="http://schemas.microsoft.com/office/drawing/2014/main" id="{73488A40-FCD8-6442-AD40-7586A12C53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98630" y="2405723"/>
            <a:ext cx="4102100" cy="533400"/>
          </a:xfrm>
          <a:prstGeom prst="rect">
            <a:avLst/>
          </a:prstGeom>
        </p:spPr>
      </p:pic>
      <p:pic>
        <p:nvPicPr>
          <p:cNvPr id="11" name="그림 10" descr="테이블이(가) 표시된 사진&#10;&#10;자동 생성된 설명">
            <a:extLst>
              <a:ext uri="{FF2B5EF4-FFF2-40B4-BE49-F238E27FC236}">
                <a16:creationId xmlns:a16="http://schemas.microsoft.com/office/drawing/2014/main" id="{58B2F9FE-8D6C-F544-9DA8-5D37BD1C41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2766" y="3655955"/>
            <a:ext cx="2120900" cy="533400"/>
          </a:xfrm>
          <a:prstGeom prst="rect">
            <a:avLst/>
          </a:prstGeom>
        </p:spPr>
      </p:pic>
      <p:sp>
        <p:nvSpPr>
          <p:cNvPr id="21" name="TextBox 20">
            <a:extLst>
              <a:ext uri="{FF2B5EF4-FFF2-40B4-BE49-F238E27FC236}">
                <a16:creationId xmlns:a16="http://schemas.microsoft.com/office/drawing/2014/main" id="{A371A13B-B954-5A45-A757-5B4B3238EB2F}"/>
              </a:ext>
            </a:extLst>
          </p:cNvPr>
          <p:cNvSpPr txBox="1"/>
          <p:nvPr/>
        </p:nvSpPr>
        <p:spPr>
          <a:xfrm>
            <a:off x="2838590" y="1233472"/>
            <a:ext cx="5544616" cy="248620"/>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Determine how correct entity mentions linked by the entity linking system.</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2" name="TextBox 21">
            <a:extLst>
              <a:ext uri="{FF2B5EF4-FFF2-40B4-BE49-F238E27FC236}">
                <a16:creationId xmlns:a16="http://schemas.microsoft.com/office/drawing/2014/main" id="{B4203D51-13C0-5D4E-9E72-8444B2C7B4EE}"/>
              </a:ext>
            </a:extLst>
          </p:cNvPr>
          <p:cNvSpPr txBox="1"/>
          <p:nvPr/>
        </p:nvSpPr>
        <p:spPr>
          <a:xfrm>
            <a:off x="2838590" y="2157103"/>
            <a:ext cx="5544616" cy="248620"/>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Determine how correct linked entity mentions are with regard to total entity mentions.</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3" name="TextBox 22">
            <a:extLst>
              <a:ext uri="{FF2B5EF4-FFF2-40B4-BE49-F238E27FC236}">
                <a16:creationId xmlns:a16="http://schemas.microsoft.com/office/drawing/2014/main" id="{069E7CF5-19C9-0D43-B85E-87E26E83BF6F}"/>
              </a:ext>
            </a:extLst>
          </p:cNvPr>
          <p:cNvSpPr txBox="1"/>
          <p:nvPr/>
        </p:nvSpPr>
        <p:spPr>
          <a:xfrm>
            <a:off x="2838589" y="3224240"/>
            <a:ext cx="6126469" cy="448675"/>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rPr>
              <a:t>The harmonic mean of precision and recall, Same with accuracy is calculated as the number of correctly linked entity mentions divided by the total number of all entity mentions. </a:t>
            </a:r>
            <a:endParaRPr lang="zh-CN" altLang="en-US" sz="1000" dirty="0">
              <a:solidFill>
                <a:schemeClr val="tx1">
                  <a:lumMod val="50000"/>
                  <a:lumOff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4" name="矩形 147">
            <a:extLst>
              <a:ext uri="{FF2B5EF4-FFF2-40B4-BE49-F238E27FC236}">
                <a16:creationId xmlns:a16="http://schemas.microsoft.com/office/drawing/2014/main" id="{7856284F-F096-564A-8F5F-560D3152DD56}"/>
              </a:ext>
            </a:extLst>
          </p:cNvPr>
          <p:cNvSpPr/>
          <p:nvPr/>
        </p:nvSpPr>
        <p:spPr bwMode="auto">
          <a:xfrm>
            <a:off x="571897" y="729103"/>
            <a:ext cx="3134519" cy="275401"/>
          </a:xfrm>
          <a:prstGeom prst="rect">
            <a:avLst/>
          </a:prstGeom>
          <a:solidFill>
            <a:schemeClr val="bg1"/>
          </a:solidFill>
        </p:spPr>
        <p:txBody>
          <a:bodyPr wrap="square" lIns="89858" tIns="44929" rIns="89858" bIns="44929">
            <a:spAutoFit/>
          </a:bodyPr>
          <a:lstStyle/>
          <a:p>
            <a:pPr marL="171450" indent="-171450">
              <a:buFont typeface="Arial" panose="020B0604020202020204" pitchFamily="34" charset="0"/>
              <a:buChar char="•"/>
              <a:defRPr/>
            </a:pPr>
            <a:r>
              <a:rPr lang="en-US" altLang="zh-CN"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Evaluation Measures</a:t>
            </a:r>
            <a:endParaRPr lang="zh-CN" altLang="en-US" sz="12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2393004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1728254" y="1353707"/>
            <a:ext cx="5544616" cy="648730"/>
          </a:xfrm>
          <a:prstGeom prst="rect">
            <a:avLst/>
          </a:prstGeom>
          <a:noFill/>
        </p:spPr>
        <p:txBody>
          <a:bodyPr wrap="square" lIns="67400" tIns="33700" rIns="67400" bIns="33700" rtlCol="0">
            <a:spAutoFit/>
          </a:bodyPr>
          <a:lstStyle/>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rPr>
              <a:t>The entity linking task is highly data dependent.</a:t>
            </a:r>
          </a:p>
          <a:p>
            <a:pPr>
              <a:lnSpc>
                <a:spcPct val="130000"/>
              </a:lnSpc>
            </a:pPr>
            <a:r>
              <a:rPr lang="en-US" altLang="zh-CN"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rPr>
              <a:t>It is difficult to determine which techniques are best suited and there are many aspect affect the design of the system..</a:t>
            </a:r>
            <a:endParaRPr lang="zh-CN" altLang="en-US"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endParaRPr>
          </a:p>
        </p:txBody>
      </p:sp>
      <p:sp>
        <p:nvSpPr>
          <p:cNvPr id="40" name="矩形 39"/>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矩形 145">
            <a:extLst>
              <a:ext uri="{FF2B5EF4-FFF2-40B4-BE49-F238E27FC236}">
                <a16:creationId xmlns:a16="http://schemas.microsoft.com/office/drawing/2014/main" id="{0FFFFF4E-87CC-0A46-9CF0-A087C2C30999}"/>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矩形 147">
            <a:extLst>
              <a:ext uri="{FF2B5EF4-FFF2-40B4-BE49-F238E27FC236}">
                <a16:creationId xmlns:a16="http://schemas.microsoft.com/office/drawing/2014/main" id="{79792798-5912-B443-AC6C-886C69914DB6}"/>
              </a:ext>
            </a:extLst>
          </p:cNvPr>
          <p:cNvSpPr/>
          <p:nvPr/>
        </p:nvSpPr>
        <p:spPr bwMode="auto">
          <a:xfrm>
            <a:off x="468114" y="215900"/>
            <a:ext cx="1584176"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6. Conclusion</a:t>
            </a:r>
          </a:p>
        </p:txBody>
      </p:sp>
      <p:grpSp>
        <p:nvGrpSpPr>
          <p:cNvPr id="10" name="组合 8">
            <a:extLst>
              <a:ext uri="{FF2B5EF4-FFF2-40B4-BE49-F238E27FC236}">
                <a16:creationId xmlns:a16="http://schemas.microsoft.com/office/drawing/2014/main" id="{75841B96-B453-4275-AF5D-57D4EAA77AFC}"/>
              </a:ext>
            </a:extLst>
          </p:cNvPr>
          <p:cNvGrpSpPr>
            <a:grpSpLocks noChangeAspect="1"/>
          </p:cNvGrpSpPr>
          <p:nvPr/>
        </p:nvGrpSpPr>
        <p:grpSpPr>
          <a:xfrm>
            <a:off x="1142794" y="2408037"/>
            <a:ext cx="561045" cy="561045"/>
            <a:chOff x="4847492" y="2333620"/>
            <a:chExt cx="1155699" cy="1155700"/>
          </a:xfrm>
          <a:solidFill>
            <a:schemeClr val="bg1"/>
          </a:solidFill>
          <a:effectLst/>
        </p:grpSpPr>
        <p:sp>
          <p:nvSpPr>
            <p:cNvPr id="11" name="椭圆 9">
              <a:extLst>
                <a:ext uri="{FF2B5EF4-FFF2-40B4-BE49-F238E27FC236}">
                  <a16:creationId xmlns:a16="http://schemas.microsoft.com/office/drawing/2014/main" id="{59055258-4042-4C1D-850A-9CAA0B74B256}"/>
                </a:ext>
              </a:extLst>
            </p:cNvPr>
            <p:cNvSpPr/>
            <p:nvPr/>
          </p:nvSpPr>
          <p:spPr>
            <a:xfrm>
              <a:off x="4847492" y="2333620"/>
              <a:ext cx="1155699" cy="1155700"/>
            </a:xfrm>
            <a:prstGeom prst="ellipse">
              <a:avLst/>
            </a:prstGeom>
            <a:solidFill>
              <a:srgbClr val="075F9B"/>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50403" tIns="25202" rIns="50403" bIns="25202" anchor="ctr"/>
            <a:lstStyle/>
            <a:p>
              <a:pPr algn="ctr">
                <a:defRPr/>
              </a:pPr>
              <a:endParaRPr lang="zh-CN" altLang="en-US" sz="294"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文本框 71">
              <a:extLst>
                <a:ext uri="{FF2B5EF4-FFF2-40B4-BE49-F238E27FC236}">
                  <a16:creationId xmlns:a16="http://schemas.microsoft.com/office/drawing/2014/main" id="{77C6F823-3892-43B5-AFA3-D7266CD64546}"/>
                </a:ext>
              </a:extLst>
            </p:cNvPr>
            <p:cNvSpPr txBox="1">
              <a:spLocks noChangeArrowheads="1"/>
            </p:cNvSpPr>
            <p:nvPr/>
          </p:nvSpPr>
          <p:spPr bwMode="auto">
            <a:xfrm>
              <a:off x="4932432" y="2621704"/>
              <a:ext cx="985815" cy="675433"/>
            </a:xfrm>
            <a:prstGeom prst="rect">
              <a:avLst/>
            </a:prstGeom>
            <a:noFill/>
            <a:ln w="9525">
              <a:noFill/>
              <a:miter lim="800000"/>
            </a:ln>
          </p:spPr>
          <p:txBody>
            <a:bodyPr wrap="square" lIns="50403" tIns="25202" rIns="50403" bIns="25202">
              <a:spAutoFit/>
            </a:bodyPr>
            <a:lstStyle/>
            <a:p>
              <a:pPr algn="ctr"/>
              <a:r>
                <a:rPr lang="en-US" altLang="zh-CN"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1</a:t>
              </a:r>
              <a:endParaRPr lang="zh-CN" altLang="en-US"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13" name="组合 8">
            <a:extLst>
              <a:ext uri="{FF2B5EF4-FFF2-40B4-BE49-F238E27FC236}">
                <a16:creationId xmlns:a16="http://schemas.microsoft.com/office/drawing/2014/main" id="{C04A3659-3DEB-457D-99C9-4D826A7C0471}"/>
              </a:ext>
            </a:extLst>
          </p:cNvPr>
          <p:cNvGrpSpPr>
            <a:grpSpLocks noChangeAspect="1"/>
          </p:cNvGrpSpPr>
          <p:nvPr/>
        </p:nvGrpSpPr>
        <p:grpSpPr>
          <a:xfrm>
            <a:off x="1167207" y="3254392"/>
            <a:ext cx="561045" cy="561045"/>
            <a:chOff x="4533558" y="3166856"/>
            <a:chExt cx="1155699" cy="1155700"/>
          </a:xfrm>
          <a:solidFill>
            <a:schemeClr val="bg1"/>
          </a:solidFill>
          <a:effectLst/>
        </p:grpSpPr>
        <p:sp>
          <p:nvSpPr>
            <p:cNvPr id="14" name="椭圆 9">
              <a:extLst>
                <a:ext uri="{FF2B5EF4-FFF2-40B4-BE49-F238E27FC236}">
                  <a16:creationId xmlns:a16="http://schemas.microsoft.com/office/drawing/2014/main" id="{F2A6FCE5-91ED-44E4-90F2-571786E73923}"/>
                </a:ext>
              </a:extLst>
            </p:cNvPr>
            <p:cNvSpPr/>
            <p:nvPr/>
          </p:nvSpPr>
          <p:spPr>
            <a:xfrm>
              <a:off x="4533558" y="3166856"/>
              <a:ext cx="1155699" cy="1155700"/>
            </a:xfrm>
            <a:prstGeom prst="ellipse">
              <a:avLst/>
            </a:prstGeom>
            <a:solidFill>
              <a:srgbClr val="075F9B"/>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50403" tIns="25202" rIns="50403" bIns="25202" anchor="ctr"/>
            <a:lstStyle/>
            <a:p>
              <a:pPr algn="ctr">
                <a:defRPr/>
              </a:pPr>
              <a:endParaRPr lang="zh-CN" altLang="en-US" sz="294"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 name="文本框 71">
              <a:extLst>
                <a:ext uri="{FF2B5EF4-FFF2-40B4-BE49-F238E27FC236}">
                  <a16:creationId xmlns:a16="http://schemas.microsoft.com/office/drawing/2014/main" id="{314F7CC2-3780-4B20-8F53-8A445588B19C}"/>
                </a:ext>
              </a:extLst>
            </p:cNvPr>
            <p:cNvSpPr txBox="1">
              <a:spLocks noChangeArrowheads="1"/>
            </p:cNvSpPr>
            <p:nvPr/>
          </p:nvSpPr>
          <p:spPr bwMode="auto">
            <a:xfrm>
              <a:off x="4618504" y="3420552"/>
              <a:ext cx="985815" cy="675433"/>
            </a:xfrm>
            <a:prstGeom prst="rect">
              <a:avLst/>
            </a:prstGeom>
            <a:noFill/>
            <a:ln w="9525">
              <a:noFill/>
              <a:miter lim="800000"/>
            </a:ln>
          </p:spPr>
          <p:txBody>
            <a:bodyPr wrap="square" lIns="50403" tIns="25202" rIns="50403" bIns="25202">
              <a:spAutoFit/>
            </a:bodyPr>
            <a:lstStyle/>
            <a:p>
              <a:pPr algn="ctr"/>
              <a:r>
                <a:rPr lang="en-US" altLang="zh-CN"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2</a:t>
              </a:r>
              <a:endParaRPr lang="zh-CN" altLang="en-US"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16" name="组合 8">
            <a:extLst>
              <a:ext uri="{FF2B5EF4-FFF2-40B4-BE49-F238E27FC236}">
                <a16:creationId xmlns:a16="http://schemas.microsoft.com/office/drawing/2014/main" id="{1CD9EEF1-9EAB-4466-8E7D-CA10DCC85400}"/>
              </a:ext>
            </a:extLst>
          </p:cNvPr>
          <p:cNvGrpSpPr>
            <a:grpSpLocks noChangeAspect="1"/>
          </p:cNvGrpSpPr>
          <p:nvPr/>
        </p:nvGrpSpPr>
        <p:grpSpPr>
          <a:xfrm>
            <a:off x="1167209" y="4100747"/>
            <a:ext cx="561045" cy="561045"/>
            <a:chOff x="4847492" y="2333620"/>
            <a:chExt cx="1155699" cy="1155700"/>
          </a:xfrm>
          <a:solidFill>
            <a:schemeClr val="bg1"/>
          </a:solidFill>
          <a:effectLst/>
        </p:grpSpPr>
        <p:sp>
          <p:nvSpPr>
            <p:cNvPr id="17" name="椭圆 9">
              <a:extLst>
                <a:ext uri="{FF2B5EF4-FFF2-40B4-BE49-F238E27FC236}">
                  <a16:creationId xmlns:a16="http://schemas.microsoft.com/office/drawing/2014/main" id="{020EDA90-1BD6-49A2-9FE8-72FA2B64E4E3}"/>
                </a:ext>
              </a:extLst>
            </p:cNvPr>
            <p:cNvSpPr/>
            <p:nvPr/>
          </p:nvSpPr>
          <p:spPr>
            <a:xfrm>
              <a:off x="4847492" y="2333620"/>
              <a:ext cx="1155699" cy="1155700"/>
            </a:xfrm>
            <a:prstGeom prst="ellipse">
              <a:avLst/>
            </a:prstGeom>
            <a:solidFill>
              <a:srgbClr val="075F9B"/>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50403" tIns="25202" rIns="50403" bIns="25202" anchor="ctr"/>
            <a:lstStyle/>
            <a:p>
              <a:pPr algn="ctr">
                <a:defRPr/>
              </a:pPr>
              <a:endParaRPr lang="zh-CN" altLang="en-US" sz="294"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文本框 71">
              <a:extLst>
                <a:ext uri="{FF2B5EF4-FFF2-40B4-BE49-F238E27FC236}">
                  <a16:creationId xmlns:a16="http://schemas.microsoft.com/office/drawing/2014/main" id="{86765960-6F13-43C1-9E37-3B13A6AE9AEE}"/>
                </a:ext>
              </a:extLst>
            </p:cNvPr>
            <p:cNvSpPr txBox="1">
              <a:spLocks noChangeArrowheads="1"/>
            </p:cNvSpPr>
            <p:nvPr/>
          </p:nvSpPr>
          <p:spPr bwMode="auto">
            <a:xfrm>
              <a:off x="4932432" y="2621704"/>
              <a:ext cx="985815" cy="675433"/>
            </a:xfrm>
            <a:prstGeom prst="rect">
              <a:avLst/>
            </a:prstGeom>
            <a:noFill/>
            <a:ln w="9525">
              <a:noFill/>
              <a:miter lim="800000"/>
            </a:ln>
          </p:spPr>
          <p:txBody>
            <a:bodyPr wrap="square" lIns="50403" tIns="25202" rIns="50403" bIns="25202">
              <a:spAutoFit/>
            </a:bodyPr>
            <a:lstStyle/>
            <a:p>
              <a:pPr algn="ctr"/>
              <a:r>
                <a:rPr lang="en-US" altLang="zh-CN"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3</a:t>
              </a:r>
              <a:endParaRPr lang="zh-CN" altLang="en-US" sz="18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9" name="TextBox 18">
            <a:extLst>
              <a:ext uri="{FF2B5EF4-FFF2-40B4-BE49-F238E27FC236}">
                <a16:creationId xmlns:a16="http://schemas.microsoft.com/office/drawing/2014/main" id="{86694826-F63B-4CFF-8BC7-E11228A7CE6C}"/>
              </a:ext>
            </a:extLst>
          </p:cNvPr>
          <p:cNvSpPr txBox="1"/>
          <p:nvPr/>
        </p:nvSpPr>
        <p:spPr>
          <a:xfrm>
            <a:off x="1800262" y="2504361"/>
            <a:ext cx="5544616" cy="375835"/>
          </a:xfrm>
          <a:prstGeom prst="rect">
            <a:avLst/>
          </a:prstGeom>
          <a:noFill/>
        </p:spPr>
        <p:txBody>
          <a:bodyPr wrap="square" lIns="67400" tIns="33700" rIns="67400" bIns="33700" rtlCol="0">
            <a:spAutoFit/>
          </a:bodyPr>
          <a:lstStyle/>
          <a:p>
            <a:r>
              <a:rPr lang="en-US" altLang="ko-KR" sz="1000" dirty="0">
                <a:ea typeface="inpin heiti" panose="00000500000000000000"/>
              </a:rPr>
              <a:t>As different types of data have various characteristics, it is very meaningful and necessary to develop specific techniques to deal with linking entities in them.</a:t>
            </a:r>
            <a:endParaRPr lang="zh-CN" altLang="en-US"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endParaRPr>
          </a:p>
        </p:txBody>
      </p:sp>
      <p:sp>
        <p:nvSpPr>
          <p:cNvPr id="20" name="TextBox 19">
            <a:extLst>
              <a:ext uri="{FF2B5EF4-FFF2-40B4-BE49-F238E27FC236}">
                <a16:creationId xmlns:a16="http://schemas.microsoft.com/office/drawing/2014/main" id="{256C4623-6DD0-4EF3-8497-37F44B1057E0}"/>
              </a:ext>
            </a:extLst>
          </p:cNvPr>
          <p:cNvSpPr txBox="1"/>
          <p:nvPr/>
        </p:nvSpPr>
        <p:spPr>
          <a:xfrm>
            <a:off x="1800262" y="3286577"/>
            <a:ext cx="5544616" cy="529723"/>
          </a:xfrm>
          <a:prstGeom prst="rect">
            <a:avLst/>
          </a:prstGeom>
          <a:noFill/>
        </p:spPr>
        <p:txBody>
          <a:bodyPr wrap="square" lIns="67400" tIns="33700" rIns="67400" bIns="33700" rtlCol="0">
            <a:spAutoFit/>
          </a:bodyPr>
          <a:lstStyle/>
          <a:p>
            <a:r>
              <a:rPr lang="en-US" altLang="ko-KR" sz="1000" dirty="0">
                <a:ea typeface="inpin heiti" panose="00000500000000000000"/>
              </a:rPr>
              <a:t>the increasing amount of web data is going to make this issue more prevalent in the future. Therefore, a promising direction for future research is to devise techniques that can substantially improve the efficiency and scalability while remaining the high accuracy.</a:t>
            </a:r>
            <a:endParaRPr lang="zh-CN" altLang="en-US"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endParaRPr>
          </a:p>
        </p:txBody>
      </p:sp>
      <p:sp>
        <p:nvSpPr>
          <p:cNvPr id="21" name="TextBox 20">
            <a:extLst>
              <a:ext uri="{FF2B5EF4-FFF2-40B4-BE49-F238E27FC236}">
                <a16:creationId xmlns:a16="http://schemas.microsoft.com/office/drawing/2014/main" id="{036BECED-1215-4B29-B2B4-4A362C4C5DF3}"/>
              </a:ext>
            </a:extLst>
          </p:cNvPr>
          <p:cNvSpPr txBox="1"/>
          <p:nvPr/>
        </p:nvSpPr>
        <p:spPr>
          <a:xfrm>
            <a:off x="1800262" y="4132069"/>
            <a:ext cx="5544616" cy="529723"/>
          </a:xfrm>
          <a:prstGeom prst="rect">
            <a:avLst/>
          </a:prstGeom>
          <a:noFill/>
        </p:spPr>
        <p:txBody>
          <a:bodyPr wrap="square" lIns="67400" tIns="33700" rIns="67400" bIns="33700" rtlCol="0">
            <a:spAutoFit/>
          </a:bodyPr>
          <a:lstStyle/>
          <a:p>
            <a:r>
              <a:rPr lang="en-US" altLang="ko-KR" sz="1000" dirty="0">
                <a:ea typeface="inpin heiti" panose="00000500000000000000"/>
              </a:rPr>
              <a:t>Domain-specific entity linking focuses on a specific domain of data, and the domain-specific knowledge bases may have different structures with the general purpose knowledge bases.</a:t>
            </a:r>
          </a:p>
          <a:p>
            <a:r>
              <a:rPr lang="en-US" altLang="ko-KR" sz="1000" dirty="0">
                <a:ea typeface="inpin heiti" panose="00000500000000000000"/>
              </a:rPr>
              <a:t>The task of associating search engine queries with entities from a large product catalog.</a:t>
            </a:r>
            <a:endParaRPr lang="zh-CN" altLang="en-US" sz="1000" dirty="0">
              <a:solidFill>
                <a:schemeClr val="tx1">
                  <a:lumMod val="50000"/>
                  <a:lumOff val="50000"/>
                </a:schemeClr>
              </a:solidFill>
              <a:latin typeface="inpin heiti" panose="00000500000000000000" pitchFamily="2" charset="-122"/>
              <a:ea typeface="inpin heiti" panose="00000500000000000000"/>
              <a:sym typeface="inpin heiti" panose="00000500000000000000" pitchFamily="2" charset="-122"/>
            </a:endParaRPr>
          </a:p>
        </p:txBody>
      </p:sp>
    </p:spTree>
    <p:extLst>
      <p:ext uri="{BB962C8B-B14F-4D97-AF65-F5344CB8AC3E}">
        <p14:creationId xmlns:p14="http://schemas.microsoft.com/office/powerpoint/2010/main" val="1877195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95982" y="-252028"/>
            <a:ext cx="9649072" cy="504056"/>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5" name="文本框 4"/>
          <p:cNvSpPr txBox="1"/>
          <p:nvPr/>
        </p:nvSpPr>
        <p:spPr>
          <a:xfrm>
            <a:off x="2676669" y="267737"/>
            <a:ext cx="2389372" cy="584775"/>
          </a:xfrm>
          <a:prstGeom prst="rect">
            <a:avLst/>
          </a:prstGeom>
          <a:noFill/>
        </p:spPr>
        <p:txBody>
          <a:bodyPr wrap="none" rtlCol="0">
            <a:spAutoFit/>
          </a:bodyPr>
          <a:lstStyle/>
          <a:p>
            <a:r>
              <a:rPr lang="en-US" altLang="zh-CN" sz="3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CONTENTS</a:t>
            </a:r>
            <a:endParaRPr lang="zh-CN" altLang="en-US" sz="32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 name="矩形 1"/>
          <p:cNvSpPr/>
          <p:nvPr/>
        </p:nvSpPr>
        <p:spPr>
          <a:xfrm>
            <a:off x="540122" y="951616"/>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1</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22" name="矩形 21"/>
          <p:cNvSpPr/>
          <p:nvPr/>
        </p:nvSpPr>
        <p:spPr>
          <a:xfrm>
            <a:off x="1044177" y="951616"/>
            <a:ext cx="283730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bwMode="auto">
          <a:xfrm>
            <a:off x="1001164" y="951616"/>
            <a:ext cx="2664296"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Introduction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3" name="矩形 22"/>
          <p:cNvSpPr/>
          <p:nvPr/>
        </p:nvSpPr>
        <p:spPr>
          <a:xfrm>
            <a:off x="539061" y="1732396"/>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2</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24" name="矩形 23"/>
          <p:cNvSpPr/>
          <p:nvPr/>
        </p:nvSpPr>
        <p:spPr>
          <a:xfrm>
            <a:off x="1034049" y="1732396"/>
            <a:ext cx="283730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25" name="矩形 24"/>
          <p:cNvSpPr/>
          <p:nvPr/>
        </p:nvSpPr>
        <p:spPr bwMode="auto">
          <a:xfrm>
            <a:off x="1001164" y="1732396"/>
            <a:ext cx="2664296"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 Generation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6" name="矩形 25"/>
          <p:cNvSpPr/>
          <p:nvPr/>
        </p:nvSpPr>
        <p:spPr>
          <a:xfrm>
            <a:off x="540122" y="2513176"/>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3</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27" name="矩形 26"/>
          <p:cNvSpPr/>
          <p:nvPr/>
        </p:nvSpPr>
        <p:spPr>
          <a:xfrm>
            <a:off x="1044177" y="2513176"/>
            <a:ext cx="283730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28" name="矩形 27"/>
          <p:cNvSpPr/>
          <p:nvPr/>
        </p:nvSpPr>
        <p:spPr bwMode="auto">
          <a:xfrm>
            <a:off x="1001163" y="2513176"/>
            <a:ext cx="2664296"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 Ranking</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9" name="矩形 28"/>
          <p:cNvSpPr/>
          <p:nvPr/>
        </p:nvSpPr>
        <p:spPr>
          <a:xfrm>
            <a:off x="540122" y="3308754"/>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4</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30" name="矩形 29"/>
          <p:cNvSpPr/>
          <p:nvPr/>
        </p:nvSpPr>
        <p:spPr>
          <a:xfrm>
            <a:off x="1044177" y="3316448"/>
            <a:ext cx="283730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31" name="矩形 30"/>
          <p:cNvSpPr/>
          <p:nvPr/>
        </p:nvSpPr>
        <p:spPr bwMode="auto">
          <a:xfrm>
            <a:off x="1035110" y="3301060"/>
            <a:ext cx="2664296" cy="367734"/>
          </a:xfrm>
          <a:prstGeom prst="rect">
            <a:avLst/>
          </a:prstGeom>
        </p:spPr>
        <p:txBody>
          <a:bodyPr wrap="square" lIns="89858" tIns="44929" rIns="89858" bIns="44929">
            <a:spAutoFit/>
          </a:bodyPr>
          <a:lstStyle/>
          <a:p>
            <a:pPr>
              <a:defRPr/>
            </a:pPr>
            <a:r>
              <a:rPr lang="en-US" altLang="zh-CN" sz="1800" b="1" dirty="0" err="1">
                <a:solidFill>
                  <a:schemeClr val="bg1"/>
                </a:solidFill>
                <a:latin typeface="inpin heiti" panose="00000500000000000000" pitchFamily="2" charset="-122"/>
                <a:ea typeface="inpin heiti" panose="00000500000000000000" pitchFamily="2" charset="-122"/>
                <a:sym typeface="inpin heiti" panose="00000500000000000000" pitchFamily="2" charset="-122"/>
              </a:rPr>
              <a:t>Unlinkable</a:t>
            </a: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 Prediction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7" name="矩形 28">
            <a:extLst>
              <a:ext uri="{FF2B5EF4-FFF2-40B4-BE49-F238E27FC236}">
                <a16:creationId xmlns:a16="http://schemas.microsoft.com/office/drawing/2014/main" id="{24863E31-C8B0-47F5-A388-679340B97C83}"/>
              </a:ext>
            </a:extLst>
          </p:cNvPr>
          <p:cNvSpPr/>
          <p:nvPr/>
        </p:nvSpPr>
        <p:spPr>
          <a:xfrm>
            <a:off x="540122" y="4096638"/>
            <a:ext cx="360040"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5</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矩形 29">
            <a:extLst>
              <a:ext uri="{FF2B5EF4-FFF2-40B4-BE49-F238E27FC236}">
                <a16:creationId xmlns:a16="http://schemas.microsoft.com/office/drawing/2014/main" id="{A3004F1C-BED4-4D4A-AF62-E6D4088EDE29}"/>
              </a:ext>
            </a:extLst>
          </p:cNvPr>
          <p:cNvSpPr/>
          <p:nvPr/>
        </p:nvSpPr>
        <p:spPr>
          <a:xfrm>
            <a:off x="1044177" y="4104332"/>
            <a:ext cx="283730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9" name="矩形 30">
            <a:extLst>
              <a:ext uri="{FF2B5EF4-FFF2-40B4-BE49-F238E27FC236}">
                <a16:creationId xmlns:a16="http://schemas.microsoft.com/office/drawing/2014/main" id="{1C0AADEA-BF06-4EF1-9D44-712A76D4F137}"/>
              </a:ext>
            </a:extLst>
          </p:cNvPr>
          <p:cNvSpPr/>
          <p:nvPr/>
        </p:nvSpPr>
        <p:spPr bwMode="auto">
          <a:xfrm>
            <a:off x="1035110" y="4088944"/>
            <a:ext cx="2664296"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Evaluation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171084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982" y="791964"/>
            <a:ext cx="9577064" cy="1656184"/>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矩形 6"/>
          <p:cNvSpPr/>
          <p:nvPr/>
        </p:nvSpPr>
        <p:spPr>
          <a:xfrm>
            <a:off x="2124298" y="1440036"/>
            <a:ext cx="360040" cy="493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1</a:t>
            </a: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a:xfrm>
            <a:off x="2628354" y="1440036"/>
            <a:ext cx="3024336" cy="50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Introduction</a:t>
            </a:r>
            <a:endParaRPr lang="en-US" altLang="ko-KR"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矩形 1">
            <a:extLst>
              <a:ext uri="{FF2B5EF4-FFF2-40B4-BE49-F238E27FC236}">
                <a16:creationId xmlns:a16="http://schemas.microsoft.com/office/drawing/2014/main" id="{8E608A1C-39C6-40BA-B99E-4DC97D16FA93}"/>
              </a:ext>
            </a:extLst>
          </p:cNvPr>
          <p:cNvSpPr/>
          <p:nvPr/>
        </p:nvSpPr>
        <p:spPr>
          <a:xfrm>
            <a:off x="2124298" y="272256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1-1</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 name="矩形 21">
            <a:extLst>
              <a:ext uri="{FF2B5EF4-FFF2-40B4-BE49-F238E27FC236}">
                <a16:creationId xmlns:a16="http://schemas.microsoft.com/office/drawing/2014/main" id="{28C1F1ED-1FD2-409A-884A-B83B75145DED}"/>
              </a:ext>
            </a:extLst>
          </p:cNvPr>
          <p:cNvSpPr/>
          <p:nvPr/>
        </p:nvSpPr>
        <p:spPr>
          <a:xfrm>
            <a:off x="2992942" y="272256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7">
            <a:extLst>
              <a:ext uri="{FF2B5EF4-FFF2-40B4-BE49-F238E27FC236}">
                <a16:creationId xmlns:a16="http://schemas.microsoft.com/office/drawing/2014/main" id="{A02906FA-3F62-498D-A7A5-5AD45E9534D3}"/>
              </a:ext>
            </a:extLst>
          </p:cNvPr>
          <p:cNvSpPr/>
          <p:nvPr/>
        </p:nvSpPr>
        <p:spPr bwMode="auto">
          <a:xfrm>
            <a:off x="2949929" y="2722566"/>
            <a:ext cx="2664296"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 Linking</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矩形 1">
            <a:extLst>
              <a:ext uri="{FF2B5EF4-FFF2-40B4-BE49-F238E27FC236}">
                <a16:creationId xmlns:a16="http://schemas.microsoft.com/office/drawing/2014/main" id="{B2EDD9F9-EA5D-4686-AF56-3E2096FE4F90}"/>
              </a:ext>
            </a:extLst>
          </p:cNvPr>
          <p:cNvSpPr/>
          <p:nvPr/>
        </p:nvSpPr>
        <p:spPr>
          <a:xfrm>
            <a:off x="2124298" y="324023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1-2</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 name="矩形 21">
            <a:extLst>
              <a:ext uri="{FF2B5EF4-FFF2-40B4-BE49-F238E27FC236}">
                <a16:creationId xmlns:a16="http://schemas.microsoft.com/office/drawing/2014/main" id="{12B75447-5F74-434D-B765-05BC7D331828}"/>
              </a:ext>
            </a:extLst>
          </p:cNvPr>
          <p:cNvSpPr/>
          <p:nvPr/>
        </p:nvSpPr>
        <p:spPr>
          <a:xfrm>
            <a:off x="2992942" y="324023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 name="矩形 7">
            <a:extLst>
              <a:ext uri="{FF2B5EF4-FFF2-40B4-BE49-F238E27FC236}">
                <a16:creationId xmlns:a16="http://schemas.microsoft.com/office/drawing/2014/main" id="{1EF2A7C5-F945-49F9-BB63-11BBE372F24B}"/>
              </a:ext>
            </a:extLst>
          </p:cNvPr>
          <p:cNvSpPr/>
          <p:nvPr/>
        </p:nvSpPr>
        <p:spPr bwMode="auto">
          <a:xfrm>
            <a:off x="2949928" y="3240236"/>
            <a:ext cx="3134809"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Three modules of System</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1710844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사각형: 둥근 모서리 36">
            <a:extLst>
              <a:ext uri="{FF2B5EF4-FFF2-40B4-BE49-F238E27FC236}">
                <a16:creationId xmlns:a16="http://schemas.microsoft.com/office/drawing/2014/main" id="{A661EEA2-C95B-430E-B204-F00094D93D42}"/>
              </a:ext>
            </a:extLst>
          </p:cNvPr>
          <p:cNvSpPr/>
          <p:nvPr/>
        </p:nvSpPr>
        <p:spPr>
          <a:xfrm>
            <a:off x="3778434" y="1661006"/>
            <a:ext cx="1730240"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a:t>
            </a:r>
            <a:r>
              <a:rPr lang="ko-KR"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J. Jordan</a:t>
            </a:r>
            <a:endParaRPr lang="zh-CN"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椭圆 5"/>
          <p:cNvSpPr/>
          <p:nvPr/>
        </p:nvSpPr>
        <p:spPr>
          <a:xfrm>
            <a:off x="324098" y="1182194"/>
            <a:ext cx="2646048" cy="2634106"/>
          </a:xfrm>
          <a:prstGeom prst="ellipse">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10"/>
          <p:cNvSpPr/>
          <p:nvPr/>
        </p:nvSpPr>
        <p:spPr>
          <a:xfrm>
            <a:off x="621506" y="2062740"/>
            <a:ext cx="2051239" cy="873014"/>
          </a:xfrm>
          <a:prstGeom prst="rect">
            <a:avLst/>
          </a:prstGeom>
        </p:spPr>
        <p:txBody>
          <a:bodyPr wrap="none" lIns="67391" tIns="33696" rIns="67391" bIns="33696" anchor="ctr">
            <a:spAutoFit/>
          </a:bodyPr>
          <a:lstStyle/>
          <a:p>
            <a:pPr algn="ctr">
              <a:lnSpc>
                <a:spcPct val="120000"/>
              </a:lnSpc>
              <a:spcBef>
                <a:spcPts val="147"/>
              </a:spcBef>
              <a:spcAft>
                <a:spcPts val="147"/>
              </a:spcAft>
            </a:pPr>
            <a:r>
              <a:rPr lang="en-US" altLang="zh-CN" sz="14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 Jordan</a:t>
            </a:r>
          </a:p>
          <a:p>
            <a:pPr algn="ctr">
              <a:lnSpc>
                <a:spcPct val="120000"/>
              </a:lnSpc>
              <a:spcBef>
                <a:spcPts val="147"/>
              </a:spcBef>
              <a:spcAft>
                <a:spcPts val="147"/>
              </a:spcAft>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(born 1963) </a:t>
            </a:r>
          </a:p>
          <a:p>
            <a:pPr algn="ctr">
              <a:lnSpc>
                <a:spcPct val="120000"/>
              </a:lnSpc>
              <a:spcBef>
                <a:spcPts val="147"/>
              </a:spcBef>
              <a:spcAft>
                <a:spcPts val="147"/>
              </a:spcAft>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is a basketball player…</a:t>
            </a:r>
            <a:endParaRPr lang="zh-CN"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6" name="矩形 15"/>
          <p:cNvSpPr/>
          <p:nvPr/>
        </p:nvSpPr>
        <p:spPr>
          <a:xfrm>
            <a:off x="5663008" y="1661006"/>
            <a:ext cx="2736304" cy="714061"/>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1200" dirty="0">
                <a:latin typeface="inpin heiti" panose="00000500000000000000" pitchFamily="2" charset="-122"/>
                <a:ea typeface="inpin heiti" panose="00000500000000000000" pitchFamily="2" charset="-122"/>
                <a:sym typeface="inpin heiti" panose="00000500000000000000" pitchFamily="2" charset="-122"/>
              </a:rPr>
              <a:t>Mapping an input text to corresponding unique entities in a target knowledge base.</a:t>
            </a:r>
          </a:p>
        </p:txBody>
      </p:sp>
      <p:sp>
        <p:nvSpPr>
          <p:cNvPr id="17" name="矩形 16"/>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矩形 17"/>
          <p:cNvSpPr/>
          <p:nvPr/>
        </p:nvSpPr>
        <p:spPr>
          <a:xfrm>
            <a:off x="468114" y="264825"/>
            <a:ext cx="1800200"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9" name="矩形 18"/>
          <p:cNvSpPr/>
          <p:nvPr/>
        </p:nvSpPr>
        <p:spPr bwMode="auto">
          <a:xfrm>
            <a:off x="468114" y="215900"/>
            <a:ext cx="1944216" cy="336957"/>
          </a:xfrm>
          <a:prstGeom prst="rect">
            <a:avLst/>
          </a:prstGeom>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Entity Linking</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5" name="Line 11">
            <a:extLst>
              <a:ext uri="{FF2B5EF4-FFF2-40B4-BE49-F238E27FC236}">
                <a16:creationId xmlns:a16="http://schemas.microsoft.com/office/drawing/2014/main" id="{CE7ABB87-8534-4AEA-B53C-215B18C7936F}"/>
              </a:ext>
            </a:extLst>
          </p:cNvPr>
          <p:cNvSpPr>
            <a:spLocks noChangeShapeType="1"/>
          </p:cNvSpPr>
          <p:nvPr/>
        </p:nvSpPr>
        <p:spPr bwMode="auto">
          <a:xfrm flipV="1">
            <a:off x="2796166" y="1876727"/>
            <a:ext cx="982268" cy="1"/>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8" name="사각형: 둥근 모서리 37">
            <a:extLst>
              <a:ext uri="{FF2B5EF4-FFF2-40B4-BE49-F238E27FC236}">
                <a16:creationId xmlns:a16="http://schemas.microsoft.com/office/drawing/2014/main" id="{A6364EE7-7700-49BB-8124-6ABBDEF6E332}"/>
              </a:ext>
            </a:extLst>
          </p:cNvPr>
          <p:cNvSpPr/>
          <p:nvPr/>
        </p:nvSpPr>
        <p:spPr>
          <a:xfrm>
            <a:off x="3953347" y="2437924"/>
            <a:ext cx="1730240"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a:t>
            </a:r>
            <a:r>
              <a:rPr lang="ko-KR"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l. Jordan</a:t>
            </a:r>
            <a:endParaRPr lang="zh-CN"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9" name="Line 11">
            <a:extLst>
              <a:ext uri="{FF2B5EF4-FFF2-40B4-BE49-F238E27FC236}">
                <a16:creationId xmlns:a16="http://schemas.microsoft.com/office/drawing/2014/main" id="{1785DEB0-8B9A-4076-ADED-13B37B5C3119}"/>
              </a:ext>
            </a:extLst>
          </p:cNvPr>
          <p:cNvSpPr>
            <a:spLocks noChangeShapeType="1"/>
          </p:cNvSpPr>
          <p:nvPr/>
        </p:nvSpPr>
        <p:spPr bwMode="auto">
          <a:xfrm>
            <a:off x="2970146" y="2653643"/>
            <a:ext cx="983201" cy="2"/>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사각형: 둥근 모서리 41">
            <a:extLst>
              <a:ext uri="{FF2B5EF4-FFF2-40B4-BE49-F238E27FC236}">
                <a16:creationId xmlns:a16="http://schemas.microsoft.com/office/drawing/2014/main" id="{E23B3192-BA3B-4103-B4B1-72C657FE6716}"/>
              </a:ext>
            </a:extLst>
          </p:cNvPr>
          <p:cNvSpPr/>
          <p:nvPr/>
        </p:nvSpPr>
        <p:spPr>
          <a:xfrm>
            <a:off x="3778434" y="3214839"/>
            <a:ext cx="1802248" cy="504056"/>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Michael</a:t>
            </a:r>
            <a:r>
              <a:rPr lang="ko-KR"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 </a:t>
            </a:r>
            <a:r>
              <a:rPr lang="en-US" altLang="ko-KR"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W. Jordan</a:t>
            </a:r>
            <a:endParaRPr lang="zh-CN" altLang="en-US"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Line 11">
            <a:extLst>
              <a:ext uri="{FF2B5EF4-FFF2-40B4-BE49-F238E27FC236}">
                <a16:creationId xmlns:a16="http://schemas.microsoft.com/office/drawing/2014/main" id="{51D2CDF3-6047-4F3C-BB34-E0B6B817CDE3}"/>
              </a:ext>
            </a:extLst>
          </p:cNvPr>
          <p:cNvSpPr>
            <a:spLocks noChangeShapeType="1"/>
          </p:cNvSpPr>
          <p:nvPr/>
        </p:nvSpPr>
        <p:spPr bwMode="auto">
          <a:xfrm>
            <a:off x="2556346" y="3424335"/>
            <a:ext cx="1222088" cy="6224"/>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4" name="타원 43">
            <a:extLst>
              <a:ext uri="{FF2B5EF4-FFF2-40B4-BE49-F238E27FC236}">
                <a16:creationId xmlns:a16="http://schemas.microsoft.com/office/drawing/2014/main" id="{E7D0EA04-4F81-45E2-953A-4F7EF7DEB06C}"/>
              </a:ext>
            </a:extLst>
          </p:cNvPr>
          <p:cNvSpPr/>
          <p:nvPr/>
        </p:nvSpPr>
        <p:spPr>
          <a:xfrm>
            <a:off x="4644578" y="3960316"/>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타원 44">
            <a:extLst>
              <a:ext uri="{FF2B5EF4-FFF2-40B4-BE49-F238E27FC236}">
                <a16:creationId xmlns:a16="http://schemas.microsoft.com/office/drawing/2014/main" id="{FDC702D1-2972-4D82-AF91-F041DA4306C3}"/>
              </a:ext>
            </a:extLst>
          </p:cNvPr>
          <p:cNvSpPr/>
          <p:nvPr/>
        </p:nvSpPr>
        <p:spPr>
          <a:xfrm>
            <a:off x="4644578" y="4248348"/>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타원 45">
            <a:extLst>
              <a:ext uri="{FF2B5EF4-FFF2-40B4-BE49-F238E27FC236}">
                <a16:creationId xmlns:a16="http://schemas.microsoft.com/office/drawing/2014/main" id="{90F22185-C936-4502-9D45-087E509233DE}"/>
              </a:ext>
            </a:extLst>
          </p:cNvPr>
          <p:cNvSpPr/>
          <p:nvPr/>
        </p:nvSpPr>
        <p:spPr>
          <a:xfrm>
            <a:off x="4644578" y="4536380"/>
            <a:ext cx="72008" cy="72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710844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8" name="矩形 17"/>
          <p:cNvSpPr/>
          <p:nvPr/>
        </p:nvSpPr>
        <p:spPr>
          <a:xfrm>
            <a:off x="468114" y="264825"/>
            <a:ext cx="1800200"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9" name="矩形 18"/>
          <p:cNvSpPr/>
          <p:nvPr/>
        </p:nvSpPr>
        <p:spPr bwMode="auto">
          <a:xfrm>
            <a:off x="468114" y="215900"/>
            <a:ext cx="2664296" cy="336957"/>
          </a:xfrm>
          <a:prstGeom prst="rect">
            <a:avLst/>
          </a:prstGeom>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Entity Linking</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8" name="矩形 15">
            <a:extLst>
              <a:ext uri="{FF2B5EF4-FFF2-40B4-BE49-F238E27FC236}">
                <a16:creationId xmlns:a16="http://schemas.microsoft.com/office/drawing/2014/main" id="{FCB6401F-0278-4FB2-A59A-0D7578A2C135}"/>
              </a:ext>
            </a:extLst>
          </p:cNvPr>
          <p:cNvSpPr/>
          <p:nvPr/>
        </p:nvSpPr>
        <p:spPr>
          <a:xfrm>
            <a:off x="324098" y="936326"/>
            <a:ext cx="2664296" cy="714061"/>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1200" dirty="0">
                <a:latin typeface="inpin heiti" panose="00000500000000000000" pitchFamily="2" charset="-122"/>
                <a:ea typeface="inpin heiti" panose="00000500000000000000" pitchFamily="2" charset="-122"/>
                <a:sym typeface="inpin heiti" panose="00000500000000000000" pitchFamily="2" charset="-122"/>
              </a:rPr>
              <a:t>Record Linkage : Matching records from several databases or sources that refer to the same entities.</a:t>
            </a:r>
          </a:p>
        </p:txBody>
      </p:sp>
      <p:pic>
        <p:nvPicPr>
          <p:cNvPr id="1026" name="Picture 2" descr="Record Linkage | SpringerLink">
            <a:extLst>
              <a:ext uri="{FF2B5EF4-FFF2-40B4-BE49-F238E27FC236}">
                <a16:creationId xmlns:a16="http://schemas.microsoft.com/office/drawing/2014/main" id="{9C183CEB-5B66-48A0-B86D-AA0A976067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6386" y="1871985"/>
            <a:ext cx="4176464" cy="2714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355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11"/>
          <p:cNvSpPr>
            <a:spLocks noChangeShapeType="1"/>
          </p:cNvSpPr>
          <p:nvPr/>
        </p:nvSpPr>
        <p:spPr bwMode="auto">
          <a:xfrm flipV="1">
            <a:off x="4080917" y="3456259"/>
            <a:ext cx="779686" cy="449611"/>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3" name="Line 12"/>
          <p:cNvSpPr>
            <a:spLocks noChangeShapeType="1"/>
          </p:cNvSpPr>
          <p:nvPr/>
        </p:nvSpPr>
        <p:spPr bwMode="auto">
          <a:xfrm>
            <a:off x="3816569" y="1601229"/>
            <a:ext cx="828009" cy="414872"/>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4" name="Line 13"/>
          <p:cNvSpPr>
            <a:spLocks noChangeShapeType="1"/>
          </p:cNvSpPr>
          <p:nvPr/>
        </p:nvSpPr>
        <p:spPr bwMode="auto">
          <a:xfrm>
            <a:off x="3612215" y="2805625"/>
            <a:ext cx="936501" cy="2563"/>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a:sym typeface="inpin heiti" panose="00000500000000000000" pitchFamily="2" charset="-122"/>
            </a:endParaRPr>
          </a:p>
        </p:txBody>
      </p:sp>
      <p:sp>
        <p:nvSpPr>
          <p:cNvPr id="7" name="TextBox 6"/>
          <p:cNvSpPr txBox="1"/>
          <p:nvPr/>
        </p:nvSpPr>
        <p:spPr>
          <a:xfrm flipH="1">
            <a:off x="469990" y="1244428"/>
            <a:ext cx="2105137" cy="338554"/>
          </a:xfrm>
          <a:prstGeom prst="rect">
            <a:avLst/>
          </a:prstGeom>
          <a:noFill/>
        </p:spPr>
        <p:txBody>
          <a:bodyPr wrap="square" lIns="0" tIns="0" rIns="0" bIns="0" rtlCol="0">
            <a:spAutoFit/>
          </a:bodyPr>
          <a:lstStyle/>
          <a:p>
            <a:r>
              <a:rPr lang="en-US" altLang="zh-CN"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Contains possible entities that entity mention m may refer to.</a:t>
            </a:r>
            <a:endParaRPr lang="zh-CN" altLang="en-US"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9" name="组合 8"/>
          <p:cNvGrpSpPr/>
          <p:nvPr/>
        </p:nvGrpSpPr>
        <p:grpSpPr>
          <a:xfrm flipH="1">
            <a:off x="4686771" y="2132256"/>
            <a:ext cx="1224135" cy="1181226"/>
            <a:chOff x="5315350" y="2380989"/>
            <a:chExt cx="1042444" cy="1044555"/>
          </a:xfrm>
          <a:effectLst/>
        </p:grpSpPr>
        <p:sp>
          <p:nvSpPr>
            <p:cNvPr id="10" name="任意多边形 83"/>
            <p:cNvSpPr/>
            <p:nvPr/>
          </p:nvSpPr>
          <p:spPr bwMode="auto">
            <a:xfrm rot="16377237">
              <a:off x="5314294" y="2382045"/>
              <a:ext cx="1044555" cy="104244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75F9B"/>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3234" kern="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TextBox 10"/>
            <p:cNvSpPr txBox="1"/>
            <p:nvPr/>
          </p:nvSpPr>
          <p:spPr>
            <a:xfrm>
              <a:off x="5318137" y="2633243"/>
              <a:ext cx="1036867" cy="565340"/>
            </a:xfrm>
            <a:prstGeom prst="rect">
              <a:avLst/>
            </a:prstGeom>
            <a:noFill/>
          </p:spPr>
          <p:txBody>
            <a:bodyPr wrap="square" lIns="0" tIns="0" rIns="0" bIns="0" rtlCol="0">
              <a:spAutoFit/>
            </a:bodyPr>
            <a:lstStyle/>
            <a:p>
              <a:pPr algn="ctr"/>
              <a:r>
                <a:rPr lang="en-US" altLang="zh-CN" sz="12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a:t>
              </a:r>
            </a:p>
            <a:p>
              <a:pPr algn="ctr"/>
              <a:r>
                <a:rPr lang="en-US" altLang="zh-CN" sz="12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Linking</a:t>
              </a:r>
            </a:p>
            <a:p>
              <a:pPr algn="ctr"/>
              <a:r>
                <a:rPr lang="en-US" altLang="zh-CN" sz="12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System</a:t>
              </a:r>
              <a:endParaRPr lang="zh-CN" altLang="en-US" sz="12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3" name="椭圆 80"/>
          <p:cNvSpPr/>
          <p:nvPr/>
        </p:nvSpPr>
        <p:spPr bwMode="auto">
          <a:xfrm flipH="1">
            <a:off x="2692412" y="935980"/>
            <a:ext cx="1016064" cy="1009350"/>
          </a:xfrm>
          <a:prstGeom prst="ellipse">
            <a:avLst/>
          </a:prstGeom>
          <a:solidFill>
            <a:srgbClr val="075F9B"/>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176" kern="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 name="TextBox 13"/>
          <p:cNvSpPr txBox="1"/>
          <p:nvPr/>
        </p:nvSpPr>
        <p:spPr>
          <a:xfrm flipH="1">
            <a:off x="2700363" y="1213543"/>
            <a:ext cx="1016065" cy="507831"/>
          </a:xfrm>
          <a:prstGeom prst="rect">
            <a:avLst/>
          </a:prstGeom>
          <a:noFill/>
        </p:spPr>
        <p:txBody>
          <a:bodyPr wrap="square" lIns="0" tIns="0" rIns="0" bIns="0" rtlCol="0">
            <a:spAutoFit/>
          </a:bodyPr>
          <a:lstStyle/>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Candidate</a:t>
            </a: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a:t>
            </a: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Generation</a:t>
            </a:r>
            <a:endParaRPr lang="zh-CN" altLang="en-US"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8" name="椭圆 80">
            <a:extLst>
              <a:ext uri="{FF2B5EF4-FFF2-40B4-BE49-F238E27FC236}">
                <a16:creationId xmlns:a16="http://schemas.microsoft.com/office/drawing/2014/main" id="{4BFD2346-DD36-479D-A398-A13F3DC79EBD}"/>
              </a:ext>
            </a:extLst>
          </p:cNvPr>
          <p:cNvSpPr/>
          <p:nvPr/>
        </p:nvSpPr>
        <p:spPr bwMode="auto">
          <a:xfrm flipH="1">
            <a:off x="2468436" y="2304132"/>
            <a:ext cx="1016064" cy="1009350"/>
          </a:xfrm>
          <a:prstGeom prst="ellipse">
            <a:avLst/>
          </a:prstGeom>
          <a:solidFill>
            <a:srgbClr val="075F9B"/>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176" kern="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9" name="TextBox 28">
            <a:extLst>
              <a:ext uri="{FF2B5EF4-FFF2-40B4-BE49-F238E27FC236}">
                <a16:creationId xmlns:a16="http://schemas.microsoft.com/office/drawing/2014/main" id="{474B1F1B-5370-4911-8E6C-430D73B6A5BD}"/>
              </a:ext>
            </a:extLst>
          </p:cNvPr>
          <p:cNvSpPr txBox="1"/>
          <p:nvPr/>
        </p:nvSpPr>
        <p:spPr>
          <a:xfrm flipH="1">
            <a:off x="2476387" y="2581695"/>
            <a:ext cx="1016065" cy="507831"/>
          </a:xfrm>
          <a:prstGeom prst="rect">
            <a:avLst/>
          </a:prstGeom>
          <a:noFill/>
        </p:spPr>
        <p:txBody>
          <a:bodyPr wrap="square" lIns="0" tIns="0" rIns="0" bIns="0" rtlCol="0">
            <a:spAutoFit/>
          </a:bodyPr>
          <a:lstStyle/>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Candidate</a:t>
            </a: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Entity</a:t>
            </a: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Ranking</a:t>
            </a:r>
            <a:endParaRPr lang="zh-CN" altLang="en-US"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2" name="TextBox 21"/>
          <p:cNvSpPr txBox="1"/>
          <p:nvPr/>
        </p:nvSpPr>
        <p:spPr>
          <a:xfrm flipH="1">
            <a:off x="295398" y="2630570"/>
            <a:ext cx="2180988" cy="677108"/>
          </a:xfrm>
          <a:prstGeom prst="rect">
            <a:avLst/>
          </a:prstGeom>
          <a:noFill/>
        </p:spPr>
        <p:txBody>
          <a:bodyPr wrap="square" lIns="0" tIns="0" rIns="0" bIns="0" rtlCol="0">
            <a:spAutoFit/>
          </a:bodyPr>
          <a:lstStyle/>
          <a:p>
            <a:r>
              <a:rPr lang="en-US" altLang="zh-CN"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Leverage different kinds of evidence to rank the candidate entities, To find most likely one.</a:t>
            </a:r>
          </a:p>
          <a:p>
            <a:endParaRPr lang="zh-CN" altLang="en-US"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4" name="TextBox 23"/>
          <p:cNvSpPr txBox="1"/>
          <p:nvPr/>
        </p:nvSpPr>
        <p:spPr>
          <a:xfrm flipH="1">
            <a:off x="540122" y="4031436"/>
            <a:ext cx="2252997" cy="338554"/>
          </a:xfrm>
          <a:prstGeom prst="rect">
            <a:avLst/>
          </a:prstGeom>
          <a:noFill/>
        </p:spPr>
        <p:txBody>
          <a:bodyPr wrap="square" lIns="0" tIns="0" rIns="0" bIns="0" rtlCol="0">
            <a:spAutoFit/>
          </a:bodyPr>
          <a:lstStyle/>
          <a:p>
            <a:r>
              <a:rPr lang="en-US" altLang="zh-CN"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Some target entity for mention </a:t>
            </a:r>
            <a:r>
              <a:rPr lang="en-US" altLang="zh-CN" sz="1100" i="1"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m</a:t>
            </a:r>
            <a:r>
              <a:rPr lang="en-US" altLang="zh-CN"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 they return NIL for mention </a:t>
            </a:r>
            <a:r>
              <a:rPr lang="en-US" altLang="zh-CN" sz="1100" i="1"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m</a:t>
            </a:r>
            <a:r>
              <a:rPr lang="en-US" altLang="zh-CN"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rPr>
              <a:t>.</a:t>
            </a:r>
            <a:endParaRPr lang="zh-CN" altLang="en-US" sz="1100" dirty="0">
              <a:solidFill>
                <a:schemeClr val="tx1">
                  <a:lumMod val="65000"/>
                  <a:lumOff val="35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5" name="矩形 24"/>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26" name="矩形 25"/>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27" name="矩形 26"/>
          <p:cNvSpPr/>
          <p:nvPr/>
        </p:nvSpPr>
        <p:spPr bwMode="auto">
          <a:xfrm>
            <a:off x="468114" y="215900"/>
            <a:ext cx="2847048"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Three modules of System</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0" name="椭圆 80">
            <a:extLst>
              <a:ext uri="{FF2B5EF4-FFF2-40B4-BE49-F238E27FC236}">
                <a16:creationId xmlns:a16="http://schemas.microsoft.com/office/drawing/2014/main" id="{87762C77-279B-42DD-B6AF-8679BFE69EDE}"/>
              </a:ext>
            </a:extLst>
          </p:cNvPr>
          <p:cNvSpPr/>
          <p:nvPr/>
        </p:nvSpPr>
        <p:spPr bwMode="auto">
          <a:xfrm flipH="1">
            <a:off x="2937136" y="3628308"/>
            <a:ext cx="1016064" cy="1009350"/>
          </a:xfrm>
          <a:prstGeom prst="ellipse">
            <a:avLst/>
          </a:prstGeom>
          <a:solidFill>
            <a:srgbClr val="075F9B"/>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176" kern="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1" name="TextBox 30">
            <a:extLst>
              <a:ext uri="{FF2B5EF4-FFF2-40B4-BE49-F238E27FC236}">
                <a16:creationId xmlns:a16="http://schemas.microsoft.com/office/drawing/2014/main" id="{6FE223E2-EBF0-499B-90C7-988C8466FC57}"/>
              </a:ext>
            </a:extLst>
          </p:cNvPr>
          <p:cNvSpPr txBox="1"/>
          <p:nvPr/>
        </p:nvSpPr>
        <p:spPr>
          <a:xfrm flipH="1">
            <a:off x="2945087" y="3905871"/>
            <a:ext cx="1016065" cy="507831"/>
          </a:xfrm>
          <a:prstGeom prst="rect">
            <a:avLst/>
          </a:prstGeom>
          <a:noFill/>
        </p:spPr>
        <p:txBody>
          <a:bodyPr wrap="square" lIns="0" tIns="0" rIns="0" bIns="0" rtlCol="0">
            <a:spAutoFit/>
          </a:bodyPr>
          <a:lstStyle/>
          <a:p>
            <a:pPr algn="ctr"/>
            <a:r>
              <a:rPr lang="en-US" altLang="zh-CN" sz="1100" dirty="0" err="1">
                <a:solidFill>
                  <a:schemeClr val="bg1"/>
                </a:solidFill>
                <a:latin typeface="inpin heiti" panose="00000500000000000000" pitchFamily="2" charset="-122"/>
                <a:ea typeface="inpin heiti" panose="00000500000000000000" pitchFamily="2" charset="-122"/>
                <a:sym typeface="inpin heiti" panose="00000500000000000000" pitchFamily="2" charset="-122"/>
              </a:rPr>
              <a:t>Unlinkable</a:t>
            </a:r>
            <a:endPar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Mention</a:t>
            </a:r>
          </a:p>
          <a:p>
            <a:pPr algn="ctr"/>
            <a:r>
              <a:rPr lang="en-US" altLang="zh-CN" sz="1100"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Prediction</a:t>
            </a:r>
          </a:p>
        </p:txBody>
      </p:sp>
      <p:sp>
        <p:nvSpPr>
          <p:cNvPr id="32" name="사각형: 둥근 모서리 31">
            <a:extLst>
              <a:ext uri="{FF2B5EF4-FFF2-40B4-BE49-F238E27FC236}">
                <a16:creationId xmlns:a16="http://schemas.microsoft.com/office/drawing/2014/main" id="{EACFA8E1-8D92-4925-8587-E505B7CFE98F}"/>
              </a:ext>
            </a:extLst>
          </p:cNvPr>
          <p:cNvSpPr/>
          <p:nvPr/>
        </p:nvSpPr>
        <p:spPr>
          <a:xfrm>
            <a:off x="6874950" y="1296020"/>
            <a:ext cx="2018099" cy="3117681"/>
          </a:xfrm>
          <a:prstGeom prst="roundRect">
            <a:avLst/>
          </a:prstGeom>
          <a:solidFill>
            <a:srgbClr val="F5F4ED"/>
          </a:solidFill>
          <a:ln>
            <a:solidFill>
              <a:srgbClr val="F5F4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Information Extraction</a:t>
            </a:r>
          </a:p>
          <a:p>
            <a:pPr marL="342900" indent="-342900">
              <a:buFont typeface="Arial" panose="020B0604020202020204" pitchFamily="34" charset="0"/>
              <a:buChar char="•"/>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Information Retrieval</a:t>
            </a:r>
          </a:p>
          <a:p>
            <a:pPr marL="342900" indent="-342900">
              <a:buFont typeface="Arial" panose="020B0604020202020204" pitchFamily="34" charset="0"/>
              <a:buChar char="•"/>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Content Analysis</a:t>
            </a:r>
          </a:p>
          <a:p>
            <a:pPr marL="342900" indent="-342900">
              <a:buFont typeface="Arial" panose="020B0604020202020204" pitchFamily="34" charset="0"/>
              <a:buChar char="•"/>
            </a:pPr>
            <a:r>
              <a:rPr lang="en-US" altLang="zh-CN" sz="1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Q/A</a:t>
            </a:r>
          </a:p>
        </p:txBody>
      </p:sp>
      <p:sp>
        <p:nvSpPr>
          <p:cNvPr id="33" name="Line 11">
            <a:extLst>
              <a:ext uri="{FF2B5EF4-FFF2-40B4-BE49-F238E27FC236}">
                <a16:creationId xmlns:a16="http://schemas.microsoft.com/office/drawing/2014/main" id="{78DA5405-3683-4245-970C-7EE55C1485FE}"/>
              </a:ext>
            </a:extLst>
          </p:cNvPr>
          <p:cNvSpPr>
            <a:spLocks noChangeShapeType="1"/>
          </p:cNvSpPr>
          <p:nvPr/>
        </p:nvSpPr>
        <p:spPr bwMode="auto">
          <a:xfrm>
            <a:off x="6026793" y="2664172"/>
            <a:ext cx="758816" cy="0"/>
          </a:xfrm>
          <a:prstGeom prst="line">
            <a:avLst/>
          </a:prstGeom>
          <a:noFill/>
          <a:ln w="12700" cap="flat">
            <a:solidFill>
              <a:srgbClr val="075F9B"/>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89603" tIns="44801" rIns="89603" bIns="44801" numCol="1" anchor="t" anchorCtr="0" compatLnSpc="1"/>
          <a:lstStyle/>
          <a:p>
            <a:endParaRPr lang="zh-CN" altLang="en-US" sz="975">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custDataLst>
      <p:tags r:id="rId1"/>
    </p:custDataLst>
    <p:extLst>
      <p:ext uri="{BB962C8B-B14F-4D97-AF65-F5344CB8AC3E}">
        <p14:creationId xmlns:p14="http://schemas.microsoft.com/office/powerpoint/2010/main" val="2067951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982" y="791964"/>
            <a:ext cx="9577064" cy="1656184"/>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矩形 6"/>
          <p:cNvSpPr/>
          <p:nvPr/>
        </p:nvSpPr>
        <p:spPr>
          <a:xfrm>
            <a:off x="2124298" y="1440036"/>
            <a:ext cx="360040" cy="493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2</a:t>
            </a:r>
            <a:endParaRPr lang="zh-CN" altLang="en-US" sz="2400"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矩形 7"/>
          <p:cNvSpPr/>
          <p:nvPr/>
        </p:nvSpPr>
        <p:spPr>
          <a:xfrm>
            <a:off x="2628354" y="1440036"/>
            <a:ext cx="3240360" cy="50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Entity Generation</a:t>
            </a:r>
            <a:endParaRPr lang="zh-CN" altLang="en-US" sz="2400"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矩形 1">
            <a:extLst>
              <a:ext uri="{FF2B5EF4-FFF2-40B4-BE49-F238E27FC236}">
                <a16:creationId xmlns:a16="http://schemas.microsoft.com/office/drawing/2014/main" id="{8E608A1C-39C6-40BA-B99E-4DC97D16FA93}"/>
              </a:ext>
            </a:extLst>
          </p:cNvPr>
          <p:cNvSpPr/>
          <p:nvPr/>
        </p:nvSpPr>
        <p:spPr>
          <a:xfrm>
            <a:off x="2124298" y="272256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2-1</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 name="矩形 21">
            <a:extLst>
              <a:ext uri="{FF2B5EF4-FFF2-40B4-BE49-F238E27FC236}">
                <a16:creationId xmlns:a16="http://schemas.microsoft.com/office/drawing/2014/main" id="{28C1F1ED-1FD2-409A-884A-B83B75145DED}"/>
              </a:ext>
            </a:extLst>
          </p:cNvPr>
          <p:cNvSpPr/>
          <p:nvPr/>
        </p:nvSpPr>
        <p:spPr>
          <a:xfrm>
            <a:off x="2992942" y="272256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 name="矩形 7">
            <a:extLst>
              <a:ext uri="{FF2B5EF4-FFF2-40B4-BE49-F238E27FC236}">
                <a16:creationId xmlns:a16="http://schemas.microsoft.com/office/drawing/2014/main" id="{A02906FA-3F62-498D-A7A5-5AD45E9534D3}"/>
              </a:ext>
            </a:extLst>
          </p:cNvPr>
          <p:cNvSpPr/>
          <p:nvPr/>
        </p:nvSpPr>
        <p:spPr bwMode="auto">
          <a:xfrm>
            <a:off x="2949928" y="2722566"/>
            <a:ext cx="2990793"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Name Dictionary Based</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 name="矩形 1">
            <a:extLst>
              <a:ext uri="{FF2B5EF4-FFF2-40B4-BE49-F238E27FC236}">
                <a16:creationId xmlns:a16="http://schemas.microsoft.com/office/drawing/2014/main" id="{B2EDD9F9-EA5D-4686-AF56-3E2096FE4F90}"/>
              </a:ext>
            </a:extLst>
          </p:cNvPr>
          <p:cNvSpPr/>
          <p:nvPr/>
        </p:nvSpPr>
        <p:spPr>
          <a:xfrm>
            <a:off x="2124298" y="3240236"/>
            <a:ext cx="724629"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inpin heiti" panose="00000500000000000000" pitchFamily="2" charset="-122"/>
                <a:ea typeface="inpin heiti" panose="00000500000000000000" pitchFamily="2" charset="-122"/>
                <a:sym typeface="inpin heiti" panose="00000500000000000000" pitchFamily="2" charset="-122"/>
              </a:rPr>
              <a:t>2-2</a:t>
            </a: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 name="矩形 21">
            <a:extLst>
              <a:ext uri="{FF2B5EF4-FFF2-40B4-BE49-F238E27FC236}">
                <a16:creationId xmlns:a16="http://schemas.microsoft.com/office/drawing/2014/main" id="{12B75447-5F74-434D-B765-05BC7D331828}"/>
              </a:ext>
            </a:extLst>
          </p:cNvPr>
          <p:cNvSpPr/>
          <p:nvPr/>
        </p:nvSpPr>
        <p:spPr>
          <a:xfrm>
            <a:off x="2992942" y="3240236"/>
            <a:ext cx="3091796" cy="360040"/>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 name="矩形 7">
            <a:extLst>
              <a:ext uri="{FF2B5EF4-FFF2-40B4-BE49-F238E27FC236}">
                <a16:creationId xmlns:a16="http://schemas.microsoft.com/office/drawing/2014/main" id="{1EF2A7C5-F945-49F9-BB63-11BBE372F24B}"/>
              </a:ext>
            </a:extLst>
          </p:cNvPr>
          <p:cNvSpPr/>
          <p:nvPr/>
        </p:nvSpPr>
        <p:spPr bwMode="auto">
          <a:xfrm>
            <a:off x="2949928" y="3240236"/>
            <a:ext cx="3134809" cy="367734"/>
          </a:xfrm>
          <a:prstGeom prst="rect">
            <a:avLst/>
          </a:prstGeom>
        </p:spPr>
        <p:txBody>
          <a:bodyPr wrap="square" lIns="89858" tIns="44929" rIns="89858" bIns="44929">
            <a:spAutoFit/>
          </a:bodyPr>
          <a:lstStyle/>
          <a:p>
            <a:pPr>
              <a:defRPr/>
            </a:pPr>
            <a:r>
              <a:rPr lang="en-US" altLang="zh-CN"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rPr>
              <a:t>Surface Form Expansion</a:t>
            </a:r>
            <a:endParaRPr lang="zh-CN" altLang="en-US" sz="1800" b="1" dirty="0">
              <a:solidFill>
                <a:schemeClr val="bg1"/>
              </a:solidFill>
              <a:latin typeface="inpin heiti" panose="00000500000000000000" pitchFamily="2" charset="-122"/>
              <a:ea typeface="inpin heiti" panose="00000500000000000000" pitchFamily="2" charset="-122"/>
              <a:sym typeface="inpin heiti" panose="00000500000000000000" pitchFamily="2" charset="-122"/>
            </a:endParaRPr>
          </a:p>
        </p:txBody>
      </p:sp>
    </p:spTree>
    <p:extLst>
      <p:ext uri="{BB962C8B-B14F-4D97-AF65-F5344CB8AC3E}">
        <p14:creationId xmlns:p14="http://schemas.microsoft.com/office/powerpoint/2010/main" val="4251060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矩形 145"/>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2" name="组合 1"/>
          <p:cNvGrpSpPr/>
          <p:nvPr/>
        </p:nvGrpSpPr>
        <p:grpSpPr>
          <a:xfrm>
            <a:off x="4231241" y="2442732"/>
            <a:ext cx="547785" cy="467602"/>
            <a:chOff x="3546346" y="2339026"/>
            <a:chExt cx="897787" cy="769842"/>
          </a:xfrm>
          <a:solidFill>
            <a:schemeClr val="bg1">
              <a:lumMod val="50000"/>
            </a:schemeClr>
          </a:solidFill>
        </p:grpSpPr>
        <p:sp>
          <p:nvSpPr>
            <p:cNvPr id="3"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 name="Freeform 228"/>
            <p:cNvSpPr>
              <a:spLocks/>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5" name="Freeform 229"/>
            <p:cNvSpPr>
              <a:spLocks/>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 name="Freeform 230"/>
            <p:cNvSpPr>
              <a:spLocks/>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7" name="Freeform 231"/>
            <p:cNvSpPr>
              <a:spLocks/>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 name="Freeform 232"/>
            <p:cNvSpPr>
              <a:spLocks/>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 name="Freeform 233"/>
            <p:cNvSpPr>
              <a:spLocks/>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1" name="文本框 70"/>
          <p:cNvSpPr txBox="1"/>
          <p:nvPr/>
        </p:nvSpPr>
        <p:spPr bwMode="auto">
          <a:xfrm flipH="1">
            <a:off x="3776597" y="2958002"/>
            <a:ext cx="1397226" cy="529715"/>
          </a:xfrm>
          <a:prstGeom prst="rect">
            <a:avLst/>
          </a:prstGeom>
          <a:noFill/>
        </p:spPr>
        <p:txBody>
          <a:bodyPr wrap="square" lIns="67391" tIns="33696" rIns="67391" bIns="33696">
            <a:spAutoFit/>
          </a:bodyPr>
          <a:lstStyle/>
          <a:p>
            <a:pPr algn="ct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The name dictionary D</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12" name="组合 11"/>
          <p:cNvGrpSpPr/>
          <p:nvPr/>
        </p:nvGrpSpPr>
        <p:grpSpPr>
          <a:xfrm>
            <a:off x="3070688" y="1402462"/>
            <a:ext cx="902348" cy="2792350"/>
            <a:chOff x="4124326" y="1343025"/>
            <a:chExt cx="1478896" cy="4164157"/>
          </a:xfrm>
        </p:grpSpPr>
        <p:cxnSp>
          <p:nvCxnSpPr>
            <p:cNvPr id="13" name="直接连接符 12"/>
            <p:cNvCxnSpPr/>
            <p:nvPr/>
          </p:nvCxnSpPr>
          <p:spPr>
            <a:xfrm>
              <a:off x="4876800" y="1350818"/>
              <a:ext cx="0" cy="4156364"/>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4135850" y="1343025"/>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4135850" y="5507182"/>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4124326" y="3429001"/>
              <a:ext cx="1478896"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7" name="椭圆 16"/>
          <p:cNvSpPr/>
          <p:nvPr/>
        </p:nvSpPr>
        <p:spPr>
          <a:xfrm>
            <a:off x="3986052" y="2724749"/>
            <a:ext cx="104794" cy="104322"/>
          </a:xfrm>
          <a:prstGeom prst="ellipse">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18" name="组合 17"/>
          <p:cNvGrpSpPr/>
          <p:nvPr/>
        </p:nvGrpSpPr>
        <p:grpSpPr>
          <a:xfrm flipH="1">
            <a:off x="5010275" y="1402462"/>
            <a:ext cx="835174" cy="2743165"/>
            <a:chOff x="4124326" y="1343025"/>
            <a:chExt cx="1368802" cy="4164157"/>
          </a:xfrm>
        </p:grpSpPr>
        <p:cxnSp>
          <p:nvCxnSpPr>
            <p:cNvPr id="19" name="直接连接符 18"/>
            <p:cNvCxnSpPr/>
            <p:nvPr/>
          </p:nvCxnSpPr>
          <p:spPr>
            <a:xfrm>
              <a:off x="4876800" y="1350818"/>
              <a:ext cx="0" cy="4156364"/>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135850" y="1343025"/>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4135850" y="5507182"/>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4124326" y="3429001"/>
              <a:ext cx="1368802"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3" name="椭圆 22"/>
          <p:cNvSpPr/>
          <p:nvPr/>
        </p:nvSpPr>
        <p:spPr>
          <a:xfrm flipH="1">
            <a:off x="4895613" y="2724749"/>
            <a:ext cx="104794" cy="104322"/>
          </a:xfrm>
          <a:prstGeom prst="ellipse">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nvGrpSpPr>
          <p:cNvPr id="24" name="组合 23"/>
          <p:cNvGrpSpPr/>
          <p:nvPr/>
        </p:nvGrpSpPr>
        <p:grpSpPr>
          <a:xfrm>
            <a:off x="2492358" y="1068050"/>
            <a:ext cx="671854" cy="668826"/>
            <a:chOff x="2546326" y="827906"/>
            <a:chExt cx="682519" cy="682519"/>
          </a:xfrm>
        </p:grpSpPr>
        <p:grpSp>
          <p:nvGrpSpPr>
            <p:cNvPr id="25" name="组合 24"/>
            <p:cNvGrpSpPr/>
            <p:nvPr/>
          </p:nvGrpSpPr>
          <p:grpSpPr>
            <a:xfrm>
              <a:off x="2546326" y="827906"/>
              <a:ext cx="682519" cy="682519"/>
              <a:chOff x="2646157" y="1103874"/>
              <a:chExt cx="910025" cy="910025"/>
            </a:xfrm>
          </p:grpSpPr>
          <p:grpSp>
            <p:nvGrpSpPr>
              <p:cNvPr id="33" name="组合 32"/>
              <p:cNvGrpSpPr/>
              <p:nvPr/>
            </p:nvGrpSpPr>
            <p:grpSpPr>
              <a:xfrm>
                <a:off x="2646157" y="1103874"/>
                <a:ext cx="910025" cy="910025"/>
                <a:chOff x="1236675" y="2423160"/>
                <a:chExt cx="1950720" cy="1950720"/>
              </a:xfrm>
            </p:grpSpPr>
            <p:sp>
              <p:nvSpPr>
                <p:cNvPr id="35" name="椭圆 34"/>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36" name="椭圆 35"/>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34" name="椭圆 33"/>
              <p:cNvSpPr/>
              <p:nvPr/>
            </p:nvSpPr>
            <p:spPr>
              <a:xfrm>
                <a:off x="2792045" y="1249762"/>
                <a:ext cx="618249" cy="618249"/>
              </a:xfrm>
              <a:prstGeom prst="ellipse">
                <a:avLst/>
              </a:prstGeom>
              <a:solidFill>
                <a:srgbClr val="075F9B"/>
              </a:solidFill>
              <a:ln>
                <a:noFill/>
              </a:ln>
              <a:effectLst>
                <a:innerShdw dist="635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26" name="组合 25"/>
            <p:cNvGrpSpPr/>
            <p:nvPr/>
          </p:nvGrpSpPr>
          <p:grpSpPr>
            <a:xfrm>
              <a:off x="2749235" y="1058130"/>
              <a:ext cx="273307" cy="226891"/>
              <a:chOff x="3132963" y="3140191"/>
              <a:chExt cx="645573" cy="535933"/>
            </a:xfrm>
            <a:solidFill>
              <a:schemeClr val="bg1"/>
            </a:solidFill>
          </p:grpSpPr>
          <p:sp>
            <p:nvSpPr>
              <p:cNvPr id="27" name="Freeform 226"/>
              <p:cNvSpPr>
                <a:spLocks/>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8" name="Freeform 227"/>
              <p:cNvSpPr>
                <a:spLocks/>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29" name="Freeform 228"/>
              <p:cNvSpPr>
                <a:spLocks/>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0" name="Freeform 229"/>
              <p:cNvSpPr>
                <a:spLocks/>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1" name="Freeform 230"/>
              <p:cNvSpPr>
                <a:spLocks/>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32"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37" name="组合 36"/>
          <p:cNvGrpSpPr/>
          <p:nvPr/>
        </p:nvGrpSpPr>
        <p:grpSpPr>
          <a:xfrm>
            <a:off x="5751925" y="1068050"/>
            <a:ext cx="671854" cy="668826"/>
            <a:chOff x="5857632" y="827906"/>
            <a:chExt cx="682519" cy="682519"/>
          </a:xfrm>
        </p:grpSpPr>
        <p:grpSp>
          <p:nvGrpSpPr>
            <p:cNvPr id="38" name="组合 37"/>
            <p:cNvGrpSpPr/>
            <p:nvPr/>
          </p:nvGrpSpPr>
          <p:grpSpPr>
            <a:xfrm>
              <a:off x="5857632" y="827906"/>
              <a:ext cx="682519" cy="682519"/>
              <a:chOff x="2646157" y="1103874"/>
              <a:chExt cx="910025" cy="910025"/>
            </a:xfrm>
          </p:grpSpPr>
          <p:grpSp>
            <p:nvGrpSpPr>
              <p:cNvPr id="50" name="组合 49"/>
              <p:cNvGrpSpPr/>
              <p:nvPr/>
            </p:nvGrpSpPr>
            <p:grpSpPr>
              <a:xfrm>
                <a:off x="2646157" y="1103874"/>
                <a:ext cx="910025" cy="910025"/>
                <a:chOff x="1236675" y="2423160"/>
                <a:chExt cx="1950720" cy="1950720"/>
              </a:xfrm>
            </p:grpSpPr>
            <p:sp>
              <p:nvSpPr>
                <p:cNvPr id="52" name="椭圆 51"/>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53" name="椭圆 52"/>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51" name="椭圆 50"/>
              <p:cNvSpPr/>
              <p:nvPr/>
            </p:nvSpPr>
            <p:spPr>
              <a:xfrm>
                <a:off x="2792045" y="1249762"/>
                <a:ext cx="618249" cy="618249"/>
              </a:xfrm>
              <a:prstGeom prst="ellipse">
                <a:avLst/>
              </a:prstGeom>
              <a:solidFill>
                <a:srgbClr val="075F9B"/>
              </a:solidFill>
              <a:ln>
                <a:noFill/>
              </a:ln>
              <a:effectLst>
                <a:innerShdw dist="63500" dir="13500000">
                  <a:schemeClr val="accent5">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39" name="组合 38"/>
            <p:cNvGrpSpPr/>
            <p:nvPr/>
          </p:nvGrpSpPr>
          <p:grpSpPr>
            <a:xfrm>
              <a:off x="6065300" y="1005306"/>
              <a:ext cx="289625" cy="332539"/>
              <a:chOff x="4383281" y="1858180"/>
              <a:chExt cx="684119" cy="785482"/>
            </a:xfrm>
            <a:solidFill>
              <a:schemeClr val="bg1"/>
            </a:solidFill>
          </p:grpSpPr>
          <p:sp>
            <p:nvSpPr>
              <p:cNvPr id="40" name="Freeform 244"/>
              <p:cNvSpPr>
                <a:spLocks/>
              </p:cNvSpPr>
              <p:nvPr/>
            </p:nvSpPr>
            <p:spPr bwMode="auto">
              <a:xfrm>
                <a:off x="4681370" y="1858180"/>
                <a:ext cx="97079" cy="106787"/>
              </a:xfrm>
              <a:custGeom>
                <a:avLst/>
                <a:gdLst>
                  <a:gd name="T0" fmla="*/ 19 w 144"/>
                  <a:gd name="T1" fmla="*/ 105 h 158"/>
                  <a:gd name="T2" fmla="*/ 73 w 144"/>
                  <a:gd name="T3" fmla="*/ 158 h 158"/>
                  <a:gd name="T4" fmla="*/ 125 w 144"/>
                  <a:gd name="T5" fmla="*/ 104 h 158"/>
                  <a:gd name="T6" fmla="*/ 141 w 144"/>
                  <a:gd name="T7" fmla="*/ 87 h 158"/>
                  <a:gd name="T8" fmla="*/ 132 w 144"/>
                  <a:gd name="T9" fmla="*/ 61 h 158"/>
                  <a:gd name="T10" fmla="*/ 72 w 144"/>
                  <a:gd name="T11" fmla="*/ 0 h 158"/>
                  <a:gd name="T12" fmla="*/ 11 w 144"/>
                  <a:gd name="T13" fmla="*/ 61 h 158"/>
                  <a:gd name="T14" fmla="*/ 3 w 144"/>
                  <a:gd name="T15" fmla="*/ 87 h 158"/>
                  <a:gd name="T16" fmla="*/ 19 w 144"/>
                  <a:gd name="T17" fmla="*/ 10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 h="158">
                    <a:moveTo>
                      <a:pt x="19" y="105"/>
                    </a:moveTo>
                    <a:cubicBezTo>
                      <a:pt x="30" y="132"/>
                      <a:pt x="51" y="158"/>
                      <a:pt x="73" y="158"/>
                    </a:cubicBezTo>
                    <a:cubicBezTo>
                      <a:pt x="96" y="158"/>
                      <a:pt x="115" y="132"/>
                      <a:pt x="125" y="104"/>
                    </a:cubicBezTo>
                    <a:cubicBezTo>
                      <a:pt x="131" y="104"/>
                      <a:pt x="138" y="97"/>
                      <a:pt x="141" y="87"/>
                    </a:cubicBezTo>
                    <a:cubicBezTo>
                      <a:pt x="144" y="75"/>
                      <a:pt x="140" y="64"/>
                      <a:pt x="132" y="61"/>
                    </a:cubicBezTo>
                    <a:cubicBezTo>
                      <a:pt x="130" y="27"/>
                      <a:pt x="104" y="0"/>
                      <a:pt x="72" y="0"/>
                    </a:cubicBezTo>
                    <a:cubicBezTo>
                      <a:pt x="40" y="0"/>
                      <a:pt x="13" y="27"/>
                      <a:pt x="11" y="61"/>
                    </a:cubicBezTo>
                    <a:cubicBezTo>
                      <a:pt x="4" y="64"/>
                      <a:pt x="0" y="75"/>
                      <a:pt x="3" y="87"/>
                    </a:cubicBezTo>
                    <a:cubicBezTo>
                      <a:pt x="5" y="97"/>
                      <a:pt x="12" y="104"/>
                      <a:pt x="1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1" name="Freeform 245"/>
              <p:cNvSpPr>
                <a:spLocks/>
              </p:cNvSpPr>
              <p:nvPr/>
            </p:nvSpPr>
            <p:spPr bwMode="auto">
              <a:xfrm>
                <a:off x="4653102" y="1960113"/>
                <a:ext cx="153042" cy="149330"/>
              </a:xfrm>
              <a:custGeom>
                <a:avLst/>
                <a:gdLst>
                  <a:gd name="T0" fmla="*/ 95 w 227"/>
                  <a:gd name="T1" fmla="*/ 191 h 221"/>
                  <a:gd name="T2" fmla="*/ 95 w 227"/>
                  <a:gd name="T3" fmla="*/ 221 h 221"/>
                  <a:gd name="T4" fmla="*/ 116 w 227"/>
                  <a:gd name="T5" fmla="*/ 220 h 221"/>
                  <a:gd name="T6" fmla="*/ 138 w 227"/>
                  <a:gd name="T7" fmla="*/ 221 h 221"/>
                  <a:gd name="T8" fmla="*/ 138 w 227"/>
                  <a:gd name="T9" fmla="*/ 191 h 221"/>
                  <a:gd name="T10" fmla="*/ 227 w 227"/>
                  <a:gd name="T11" fmla="*/ 173 h 221"/>
                  <a:gd name="T12" fmla="*/ 227 w 227"/>
                  <a:gd name="T13" fmla="*/ 173 h 221"/>
                  <a:gd name="T14" fmla="*/ 227 w 227"/>
                  <a:gd name="T15" fmla="*/ 54 h 221"/>
                  <a:gd name="T16" fmla="*/ 226 w 227"/>
                  <a:gd name="T17" fmla="*/ 54 h 221"/>
                  <a:gd name="T18" fmla="*/ 176 w 227"/>
                  <a:gd name="T19" fmla="*/ 0 h 221"/>
                  <a:gd name="T20" fmla="*/ 127 w 227"/>
                  <a:gd name="T21" fmla="*/ 82 h 221"/>
                  <a:gd name="T22" fmla="*/ 121 w 227"/>
                  <a:gd name="T23" fmla="*/ 45 h 221"/>
                  <a:gd name="T24" fmla="*/ 127 w 227"/>
                  <a:gd name="T25" fmla="*/ 33 h 221"/>
                  <a:gd name="T26" fmla="*/ 113 w 227"/>
                  <a:gd name="T27" fmla="*/ 19 h 221"/>
                  <a:gd name="T28" fmla="*/ 99 w 227"/>
                  <a:gd name="T29" fmla="*/ 33 h 221"/>
                  <a:gd name="T30" fmla="*/ 106 w 227"/>
                  <a:gd name="T31" fmla="*/ 45 h 221"/>
                  <a:gd name="T32" fmla="*/ 100 w 227"/>
                  <a:gd name="T33" fmla="*/ 81 h 221"/>
                  <a:gd name="T34" fmla="*/ 52 w 227"/>
                  <a:gd name="T35" fmla="*/ 0 h 221"/>
                  <a:gd name="T36" fmla="*/ 1 w 227"/>
                  <a:gd name="T37" fmla="*/ 54 h 221"/>
                  <a:gd name="T38" fmla="*/ 0 w 227"/>
                  <a:gd name="T39" fmla="*/ 54 h 221"/>
                  <a:gd name="T40" fmla="*/ 0 w 227"/>
                  <a:gd name="T41" fmla="*/ 173 h 221"/>
                  <a:gd name="T42" fmla="*/ 1 w 227"/>
                  <a:gd name="T43" fmla="*/ 173 h 221"/>
                  <a:gd name="T44" fmla="*/ 95 w 227"/>
                  <a:gd name="T45" fmla="*/ 19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221">
                    <a:moveTo>
                      <a:pt x="95" y="191"/>
                    </a:moveTo>
                    <a:cubicBezTo>
                      <a:pt x="95" y="221"/>
                      <a:pt x="95" y="221"/>
                      <a:pt x="95" y="221"/>
                    </a:cubicBezTo>
                    <a:cubicBezTo>
                      <a:pt x="102" y="220"/>
                      <a:pt x="109" y="220"/>
                      <a:pt x="116" y="220"/>
                    </a:cubicBezTo>
                    <a:cubicBezTo>
                      <a:pt x="123" y="220"/>
                      <a:pt x="131" y="220"/>
                      <a:pt x="138" y="221"/>
                    </a:cubicBezTo>
                    <a:cubicBezTo>
                      <a:pt x="138" y="191"/>
                      <a:pt x="138" y="191"/>
                      <a:pt x="138" y="191"/>
                    </a:cubicBezTo>
                    <a:cubicBezTo>
                      <a:pt x="186" y="189"/>
                      <a:pt x="222" y="182"/>
                      <a:pt x="227" y="173"/>
                    </a:cubicBezTo>
                    <a:cubicBezTo>
                      <a:pt x="227" y="173"/>
                      <a:pt x="227" y="173"/>
                      <a:pt x="227" y="173"/>
                    </a:cubicBezTo>
                    <a:cubicBezTo>
                      <a:pt x="227" y="54"/>
                      <a:pt x="227" y="54"/>
                      <a:pt x="227" y="54"/>
                    </a:cubicBezTo>
                    <a:cubicBezTo>
                      <a:pt x="226" y="54"/>
                      <a:pt x="226" y="54"/>
                      <a:pt x="226" y="54"/>
                    </a:cubicBezTo>
                    <a:cubicBezTo>
                      <a:pt x="222" y="31"/>
                      <a:pt x="203" y="12"/>
                      <a:pt x="176" y="0"/>
                    </a:cubicBezTo>
                    <a:cubicBezTo>
                      <a:pt x="127" y="82"/>
                      <a:pt x="127" y="82"/>
                      <a:pt x="127" y="82"/>
                    </a:cubicBezTo>
                    <a:cubicBezTo>
                      <a:pt x="121" y="45"/>
                      <a:pt x="121" y="45"/>
                      <a:pt x="121" y="45"/>
                    </a:cubicBezTo>
                    <a:cubicBezTo>
                      <a:pt x="125" y="43"/>
                      <a:pt x="127" y="38"/>
                      <a:pt x="127" y="33"/>
                    </a:cubicBezTo>
                    <a:cubicBezTo>
                      <a:pt x="127" y="26"/>
                      <a:pt x="121" y="19"/>
                      <a:pt x="113" y="19"/>
                    </a:cubicBezTo>
                    <a:cubicBezTo>
                      <a:pt x="106" y="19"/>
                      <a:pt x="99" y="26"/>
                      <a:pt x="99" y="33"/>
                    </a:cubicBezTo>
                    <a:cubicBezTo>
                      <a:pt x="99" y="38"/>
                      <a:pt x="102" y="43"/>
                      <a:pt x="106" y="45"/>
                    </a:cubicBezTo>
                    <a:cubicBezTo>
                      <a:pt x="100" y="81"/>
                      <a:pt x="100" y="81"/>
                      <a:pt x="100" y="81"/>
                    </a:cubicBezTo>
                    <a:cubicBezTo>
                      <a:pt x="52" y="0"/>
                      <a:pt x="52" y="0"/>
                      <a:pt x="52" y="0"/>
                    </a:cubicBezTo>
                    <a:cubicBezTo>
                      <a:pt x="24" y="12"/>
                      <a:pt x="5" y="31"/>
                      <a:pt x="1" y="54"/>
                    </a:cubicBezTo>
                    <a:cubicBezTo>
                      <a:pt x="0" y="54"/>
                      <a:pt x="0" y="54"/>
                      <a:pt x="0" y="54"/>
                    </a:cubicBezTo>
                    <a:cubicBezTo>
                      <a:pt x="0" y="173"/>
                      <a:pt x="0" y="173"/>
                      <a:pt x="0" y="173"/>
                    </a:cubicBezTo>
                    <a:cubicBezTo>
                      <a:pt x="1" y="173"/>
                      <a:pt x="1" y="173"/>
                      <a:pt x="1" y="173"/>
                    </a:cubicBezTo>
                    <a:cubicBezTo>
                      <a:pt x="5" y="182"/>
                      <a:pt x="45" y="190"/>
                      <a:pt x="95"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2" name="Freeform 246"/>
              <p:cNvSpPr>
                <a:spLocks/>
              </p:cNvSpPr>
              <p:nvPr/>
            </p:nvSpPr>
            <p:spPr bwMode="auto">
              <a:xfrm>
                <a:off x="4653673" y="2514890"/>
                <a:ext cx="153327" cy="128772"/>
              </a:xfrm>
              <a:custGeom>
                <a:avLst/>
                <a:gdLst>
                  <a:gd name="T0" fmla="*/ 175 w 227"/>
                  <a:gd name="T1" fmla="*/ 0 h 191"/>
                  <a:gd name="T2" fmla="*/ 127 w 227"/>
                  <a:gd name="T3" fmla="*/ 82 h 191"/>
                  <a:gd name="T4" fmla="*/ 121 w 227"/>
                  <a:gd name="T5" fmla="*/ 45 h 191"/>
                  <a:gd name="T6" fmla="*/ 127 w 227"/>
                  <a:gd name="T7" fmla="*/ 33 h 191"/>
                  <a:gd name="T8" fmla="*/ 113 w 227"/>
                  <a:gd name="T9" fmla="*/ 19 h 191"/>
                  <a:gd name="T10" fmla="*/ 99 w 227"/>
                  <a:gd name="T11" fmla="*/ 33 h 191"/>
                  <a:gd name="T12" fmla="*/ 106 w 227"/>
                  <a:gd name="T13" fmla="*/ 45 h 191"/>
                  <a:gd name="T14" fmla="*/ 100 w 227"/>
                  <a:gd name="T15" fmla="*/ 82 h 191"/>
                  <a:gd name="T16" fmla="*/ 52 w 227"/>
                  <a:gd name="T17" fmla="*/ 0 h 191"/>
                  <a:gd name="T18" fmla="*/ 1 w 227"/>
                  <a:gd name="T19" fmla="*/ 54 h 191"/>
                  <a:gd name="T20" fmla="*/ 0 w 227"/>
                  <a:gd name="T21" fmla="*/ 54 h 191"/>
                  <a:gd name="T22" fmla="*/ 0 w 227"/>
                  <a:gd name="T23" fmla="*/ 174 h 191"/>
                  <a:gd name="T24" fmla="*/ 0 w 227"/>
                  <a:gd name="T25" fmla="*/ 174 h 191"/>
                  <a:gd name="T26" fmla="*/ 114 w 227"/>
                  <a:gd name="T27" fmla="*/ 191 h 191"/>
                  <a:gd name="T28" fmla="*/ 227 w 227"/>
                  <a:gd name="T29" fmla="*/ 174 h 191"/>
                  <a:gd name="T30" fmla="*/ 227 w 227"/>
                  <a:gd name="T31" fmla="*/ 174 h 191"/>
                  <a:gd name="T32" fmla="*/ 227 w 227"/>
                  <a:gd name="T33" fmla="*/ 54 h 191"/>
                  <a:gd name="T34" fmla="*/ 226 w 227"/>
                  <a:gd name="T35" fmla="*/ 54 h 191"/>
                  <a:gd name="T36" fmla="*/ 175 w 227"/>
                  <a:gd name="T3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7" h="191">
                    <a:moveTo>
                      <a:pt x="175" y="0"/>
                    </a:moveTo>
                    <a:cubicBezTo>
                      <a:pt x="127" y="82"/>
                      <a:pt x="127" y="82"/>
                      <a:pt x="127" y="82"/>
                    </a:cubicBezTo>
                    <a:cubicBezTo>
                      <a:pt x="121" y="45"/>
                      <a:pt x="121" y="45"/>
                      <a:pt x="121" y="45"/>
                    </a:cubicBezTo>
                    <a:cubicBezTo>
                      <a:pt x="125" y="43"/>
                      <a:pt x="127" y="38"/>
                      <a:pt x="127" y="33"/>
                    </a:cubicBezTo>
                    <a:cubicBezTo>
                      <a:pt x="127" y="26"/>
                      <a:pt x="121" y="19"/>
                      <a:pt x="113" y="19"/>
                    </a:cubicBezTo>
                    <a:cubicBezTo>
                      <a:pt x="106" y="19"/>
                      <a:pt x="99" y="26"/>
                      <a:pt x="99" y="33"/>
                    </a:cubicBezTo>
                    <a:cubicBezTo>
                      <a:pt x="99" y="38"/>
                      <a:pt x="102" y="43"/>
                      <a:pt x="106" y="45"/>
                    </a:cubicBezTo>
                    <a:cubicBezTo>
                      <a:pt x="100" y="82"/>
                      <a:pt x="100" y="82"/>
                      <a:pt x="100" y="82"/>
                    </a:cubicBezTo>
                    <a:cubicBezTo>
                      <a:pt x="52" y="0"/>
                      <a:pt x="52" y="0"/>
                      <a:pt x="52" y="0"/>
                    </a:cubicBezTo>
                    <a:cubicBezTo>
                      <a:pt x="24" y="12"/>
                      <a:pt x="5" y="31"/>
                      <a:pt x="1" y="54"/>
                    </a:cubicBezTo>
                    <a:cubicBezTo>
                      <a:pt x="0" y="54"/>
                      <a:pt x="0" y="54"/>
                      <a:pt x="0" y="54"/>
                    </a:cubicBezTo>
                    <a:cubicBezTo>
                      <a:pt x="0" y="174"/>
                      <a:pt x="0" y="174"/>
                      <a:pt x="0" y="174"/>
                    </a:cubicBezTo>
                    <a:cubicBezTo>
                      <a:pt x="0" y="174"/>
                      <a:pt x="0" y="174"/>
                      <a:pt x="0" y="174"/>
                    </a:cubicBezTo>
                    <a:cubicBezTo>
                      <a:pt x="6" y="184"/>
                      <a:pt x="54" y="191"/>
                      <a:pt x="114" y="191"/>
                    </a:cubicBezTo>
                    <a:cubicBezTo>
                      <a:pt x="173" y="191"/>
                      <a:pt x="221" y="184"/>
                      <a:pt x="227" y="174"/>
                    </a:cubicBezTo>
                    <a:cubicBezTo>
                      <a:pt x="227" y="174"/>
                      <a:pt x="227" y="174"/>
                      <a:pt x="227" y="174"/>
                    </a:cubicBezTo>
                    <a:cubicBezTo>
                      <a:pt x="227" y="54"/>
                      <a:pt x="227" y="54"/>
                      <a:pt x="227" y="54"/>
                    </a:cubicBezTo>
                    <a:cubicBezTo>
                      <a:pt x="226" y="54"/>
                      <a:pt x="226" y="54"/>
                      <a:pt x="226" y="54"/>
                    </a:cubicBezTo>
                    <a:cubicBezTo>
                      <a:pt x="222" y="31"/>
                      <a:pt x="203" y="12"/>
                      <a:pt x="1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3" name="Freeform 247"/>
              <p:cNvSpPr>
                <a:spLocks/>
              </p:cNvSpPr>
              <p:nvPr/>
            </p:nvSpPr>
            <p:spPr bwMode="auto">
              <a:xfrm>
                <a:off x="4411547" y="2091169"/>
                <a:ext cx="96508" cy="107072"/>
              </a:xfrm>
              <a:custGeom>
                <a:avLst/>
                <a:gdLst>
                  <a:gd name="T0" fmla="*/ 19 w 143"/>
                  <a:gd name="T1" fmla="*/ 105 h 159"/>
                  <a:gd name="T2" fmla="*/ 73 w 143"/>
                  <a:gd name="T3" fmla="*/ 159 h 159"/>
                  <a:gd name="T4" fmla="*/ 124 w 143"/>
                  <a:gd name="T5" fmla="*/ 105 h 159"/>
                  <a:gd name="T6" fmla="*/ 140 w 143"/>
                  <a:gd name="T7" fmla="*/ 88 h 159"/>
                  <a:gd name="T8" fmla="*/ 132 w 143"/>
                  <a:gd name="T9" fmla="*/ 62 h 159"/>
                  <a:gd name="T10" fmla="*/ 72 w 143"/>
                  <a:gd name="T11" fmla="*/ 0 h 159"/>
                  <a:gd name="T12" fmla="*/ 11 w 143"/>
                  <a:gd name="T13" fmla="*/ 62 h 159"/>
                  <a:gd name="T14" fmla="*/ 3 w 143"/>
                  <a:gd name="T15" fmla="*/ 88 h 159"/>
                  <a:gd name="T16" fmla="*/ 19 w 143"/>
                  <a:gd name="T17" fmla="*/ 10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59">
                    <a:moveTo>
                      <a:pt x="19" y="105"/>
                    </a:moveTo>
                    <a:cubicBezTo>
                      <a:pt x="30" y="133"/>
                      <a:pt x="51" y="159"/>
                      <a:pt x="73" y="159"/>
                    </a:cubicBezTo>
                    <a:cubicBezTo>
                      <a:pt x="96" y="159"/>
                      <a:pt x="115" y="133"/>
                      <a:pt x="124" y="105"/>
                    </a:cubicBezTo>
                    <a:cubicBezTo>
                      <a:pt x="131" y="105"/>
                      <a:pt x="138" y="98"/>
                      <a:pt x="140" y="88"/>
                    </a:cubicBezTo>
                    <a:cubicBezTo>
                      <a:pt x="143" y="76"/>
                      <a:pt x="140" y="65"/>
                      <a:pt x="132" y="62"/>
                    </a:cubicBezTo>
                    <a:cubicBezTo>
                      <a:pt x="130" y="27"/>
                      <a:pt x="104" y="0"/>
                      <a:pt x="72" y="0"/>
                    </a:cubicBezTo>
                    <a:cubicBezTo>
                      <a:pt x="39" y="0"/>
                      <a:pt x="13" y="27"/>
                      <a:pt x="11" y="62"/>
                    </a:cubicBezTo>
                    <a:cubicBezTo>
                      <a:pt x="3" y="65"/>
                      <a:pt x="0" y="76"/>
                      <a:pt x="3" y="88"/>
                    </a:cubicBezTo>
                    <a:cubicBezTo>
                      <a:pt x="5" y="98"/>
                      <a:pt x="12" y="105"/>
                      <a:pt x="1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4" name="Freeform 248"/>
              <p:cNvSpPr>
                <a:spLocks/>
              </p:cNvSpPr>
              <p:nvPr/>
            </p:nvSpPr>
            <p:spPr bwMode="auto">
              <a:xfrm>
                <a:off x="4942626" y="2097736"/>
                <a:ext cx="96222" cy="106787"/>
              </a:xfrm>
              <a:custGeom>
                <a:avLst/>
                <a:gdLst>
                  <a:gd name="T0" fmla="*/ 19 w 143"/>
                  <a:gd name="T1" fmla="*/ 105 h 158"/>
                  <a:gd name="T2" fmla="*/ 73 w 143"/>
                  <a:gd name="T3" fmla="*/ 158 h 158"/>
                  <a:gd name="T4" fmla="*/ 124 w 143"/>
                  <a:gd name="T5" fmla="*/ 105 h 158"/>
                  <a:gd name="T6" fmla="*/ 140 w 143"/>
                  <a:gd name="T7" fmla="*/ 87 h 158"/>
                  <a:gd name="T8" fmla="*/ 132 w 143"/>
                  <a:gd name="T9" fmla="*/ 61 h 158"/>
                  <a:gd name="T10" fmla="*/ 72 w 143"/>
                  <a:gd name="T11" fmla="*/ 0 h 158"/>
                  <a:gd name="T12" fmla="*/ 11 w 143"/>
                  <a:gd name="T13" fmla="*/ 61 h 158"/>
                  <a:gd name="T14" fmla="*/ 3 w 143"/>
                  <a:gd name="T15" fmla="*/ 87 h 158"/>
                  <a:gd name="T16" fmla="*/ 19 w 143"/>
                  <a:gd name="T17" fmla="*/ 10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58">
                    <a:moveTo>
                      <a:pt x="19" y="105"/>
                    </a:moveTo>
                    <a:cubicBezTo>
                      <a:pt x="30" y="133"/>
                      <a:pt x="51" y="158"/>
                      <a:pt x="73" y="158"/>
                    </a:cubicBezTo>
                    <a:cubicBezTo>
                      <a:pt x="96" y="158"/>
                      <a:pt x="115" y="133"/>
                      <a:pt x="124" y="105"/>
                    </a:cubicBezTo>
                    <a:cubicBezTo>
                      <a:pt x="131" y="104"/>
                      <a:pt x="138" y="97"/>
                      <a:pt x="140" y="87"/>
                    </a:cubicBezTo>
                    <a:cubicBezTo>
                      <a:pt x="143" y="76"/>
                      <a:pt x="140" y="64"/>
                      <a:pt x="132" y="61"/>
                    </a:cubicBezTo>
                    <a:cubicBezTo>
                      <a:pt x="130" y="27"/>
                      <a:pt x="104" y="0"/>
                      <a:pt x="72" y="0"/>
                    </a:cubicBezTo>
                    <a:cubicBezTo>
                      <a:pt x="39" y="0"/>
                      <a:pt x="13" y="27"/>
                      <a:pt x="11" y="61"/>
                    </a:cubicBezTo>
                    <a:cubicBezTo>
                      <a:pt x="3" y="64"/>
                      <a:pt x="0" y="76"/>
                      <a:pt x="3" y="87"/>
                    </a:cubicBezTo>
                    <a:cubicBezTo>
                      <a:pt x="5" y="98"/>
                      <a:pt x="12" y="105"/>
                      <a:pt x="19"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5" name="Freeform 249"/>
              <p:cNvSpPr>
                <a:spLocks/>
              </p:cNvSpPr>
              <p:nvPr/>
            </p:nvSpPr>
            <p:spPr bwMode="auto">
              <a:xfrm>
                <a:off x="4874385" y="2199669"/>
                <a:ext cx="193015" cy="129058"/>
              </a:xfrm>
              <a:custGeom>
                <a:avLst/>
                <a:gdLst>
                  <a:gd name="T0" fmla="*/ 285 w 286"/>
                  <a:gd name="T1" fmla="*/ 54 h 191"/>
                  <a:gd name="T2" fmla="*/ 234 w 286"/>
                  <a:gd name="T3" fmla="*/ 0 h 191"/>
                  <a:gd name="T4" fmla="*/ 186 w 286"/>
                  <a:gd name="T5" fmla="*/ 82 h 191"/>
                  <a:gd name="T6" fmla="*/ 180 w 286"/>
                  <a:gd name="T7" fmla="*/ 45 h 191"/>
                  <a:gd name="T8" fmla="*/ 186 w 286"/>
                  <a:gd name="T9" fmla="*/ 34 h 191"/>
                  <a:gd name="T10" fmla="*/ 172 w 286"/>
                  <a:gd name="T11" fmla="*/ 20 h 191"/>
                  <a:gd name="T12" fmla="*/ 158 w 286"/>
                  <a:gd name="T13" fmla="*/ 34 h 191"/>
                  <a:gd name="T14" fmla="*/ 165 w 286"/>
                  <a:gd name="T15" fmla="*/ 45 h 191"/>
                  <a:gd name="T16" fmla="*/ 159 w 286"/>
                  <a:gd name="T17" fmla="*/ 82 h 191"/>
                  <a:gd name="T18" fmla="*/ 111 w 286"/>
                  <a:gd name="T19" fmla="*/ 0 h 191"/>
                  <a:gd name="T20" fmla="*/ 60 w 286"/>
                  <a:gd name="T21" fmla="*/ 54 h 191"/>
                  <a:gd name="T22" fmla="*/ 59 w 286"/>
                  <a:gd name="T23" fmla="*/ 54 h 191"/>
                  <a:gd name="T24" fmla="*/ 59 w 286"/>
                  <a:gd name="T25" fmla="*/ 68 h 191"/>
                  <a:gd name="T26" fmla="*/ 2 w 286"/>
                  <a:gd name="T27" fmla="*/ 68 h 191"/>
                  <a:gd name="T28" fmla="*/ 2 w 286"/>
                  <a:gd name="T29" fmla="*/ 80 h 191"/>
                  <a:gd name="T30" fmla="*/ 0 w 286"/>
                  <a:gd name="T31" fmla="*/ 110 h 191"/>
                  <a:gd name="T32" fmla="*/ 59 w 286"/>
                  <a:gd name="T33" fmla="*/ 110 h 191"/>
                  <a:gd name="T34" fmla="*/ 59 w 286"/>
                  <a:gd name="T35" fmla="*/ 174 h 191"/>
                  <a:gd name="T36" fmla="*/ 59 w 286"/>
                  <a:gd name="T37" fmla="*/ 174 h 191"/>
                  <a:gd name="T38" fmla="*/ 173 w 286"/>
                  <a:gd name="T39" fmla="*/ 191 h 191"/>
                  <a:gd name="T40" fmla="*/ 286 w 286"/>
                  <a:gd name="T41" fmla="*/ 174 h 191"/>
                  <a:gd name="T42" fmla="*/ 286 w 286"/>
                  <a:gd name="T43" fmla="*/ 174 h 191"/>
                  <a:gd name="T44" fmla="*/ 286 w 286"/>
                  <a:gd name="T45" fmla="*/ 54 h 191"/>
                  <a:gd name="T46" fmla="*/ 285 w 286"/>
                  <a:gd name="T47"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191">
                    <a:moveTo>
                      <a:pt x="285" y="54"/>
                    </a:moveTo>
                    <a:cubicBezTo>
                      <a:pt x="281" y="32"/>
                      <a:pt x="262" y="12"/>
                      <a:pt x="234" y="0"/>
                    </a:cubicBezTo>
                    <a:cubicBezTo>
                      <a:pt x="186" y="82"/>
                      <a:pt x="186" y="82"/>
                      <a:pt x="186" y="82"/>
                    </a:cubicBezTo>
                    <a:cubicBezTo>
                      <a:pt x="180" y="45"/>
                      <a:pt x="180" y="45"/>
                      <a:pt x="180" y="45"/>
                    </a:cubicBezTo>
                    <a:cubicBezTo>
                      <a:pt x="184" y="43"/>
                      <a:pt x="186" y="39"/>
                      <a:pt x="186" y="34"/>
                    </a:cubicBezTo>
                    <a:cubicBezTo>
                      <a:pt x="186" y="26"/>
                      <a:pt x="180" y="20"/>
                      <a:pt x="172" y="20"/>
                    </a:cubicBezTo>
                    <a:cubicBezTo>
                      <a:pt x="165" y="20"/>
                      <a:pt x="158" y="26"/>
                      <a:pt x="158" y="34"/>
                    </a:cubicBezTo>
                    <a:cubicBezTo>
                      <a:pt x="158" y="39"/>
                      <a:pt x="161" y="43"/>
                      <a:pt x="165" y="45"/>
                    </a:cubicBezTo>
                    <a:cubicBezTo>
                      <a:pt x="159" y="82"/>
                      <a:pt x="159" y="82"/>
                      <a:pt x="159" y="82"/>
                    </a:cubicBezTo>
                    <a:cubicBezTo>
                      <a:pt x="111" y="0"/>
                      <a:pt x="111" y="0"/>
                      <a:pt x="111" y="0"/>
                    </a:cubicBezTo>
                    <a:cubicBezTo>
                      <a:pt x="83" y="12"/>
                      <a:pt x="64" y="32"/>
                      <a:pt x="60" y="54"/>
                    </a:cubicBezTo>
                    <a:cubicBezTo>
                      <a:pt x="59" y="54"/>
                      <a:pt x="59" y="54"/>
                      <a:pt x="59" y="54"/>
                    </a:cubicBezTo>
                    <a:cubicBezTo>
                      <a:pt x="59" y="68"/>
                      <a:pt x="59" y="68"/>
                      <a:pt x="59" y="68"/>
                    </a:cubicBezTo>
                    <a:cubicBezTo>
                      <a:pt x="2" y="68"/>
                      <a:pt x="2" y="68"/>
                      <a:pt x="2" y="68"/>
                    </a:cubicBezTo>
                    <a:cubicBezTo>
                      <a:pt x="2" y="72"/>
                      <a:pt x="2" y="76"/>
                      <a:pt x="2" y="80"/>
                    </a:cubicBezTo>
                    <a:cubicBezTo>
                      <a:pt x="2" y="90"/>
                      <a:pt x="1" y="100"/>
                      <a:pt x="0" y="110"/>
                    </a:cubicBezTo>
                    <a:cubicBezTo>
                      <a:pt x="59" y="110"/>
                      <a:pt x="59" y="110"/>
                      <a:pt x="59" y="110"/>
                    </a:cubicBezTo>
                    <a:cubicBezTo>
                      <a:pt x="59" y="174"/>
                      <a:pt x="59" y="174"/>
                      <a:pt x="59" y="174"/>
                    </a:cubicBezTo>
                    <a:cubicBezTo>
                      <a:pt x="59" y="174"/>
                      <a:pt x="59" y="174"/>
                      <a:pt x="59" y="174"/>
                    </a:cubicBezTo>
                    <a:cubicBezTo>
                      <a:pt x="65" y="184"/>
                      <a:pt x="113" y="191"/>
                      <a:pt x="173" y="191"/>
                    </a:cubicBezTo>
                    <a:cubicBezTo>
                      <a:pt x="232" y="191"/>
                      <a:pt x="280" y="184"/>
                      <a:pt x="286" y="174"/>
                    </a:cubicBezTo>
                    <a:cubicBezTo>
                      <a:pt x="286" y="174"/>
                      <a:pt x="286" y="174"/>
                      <a:pt x="286" y="174"/>
                    </a:cubicBezTo>
                    <a:cubicBezTo>
                      <a:pt x="286" y="54"/>
                      <a:pt x="286" y="54"/>
                      <a:pt x="286" y="54"/>
                    </a:cubicBezTo>
                    <a:lnTo>
                      <a:pt x="28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6" name="Freeform 250"/>
              <p:cNvSpPr>
                <a:spLocks noEditPoints="1"/>
              </p:cNvSpPr>
              <p:nvPr/>
            </p:nvSpPr>
            <p:spPr bwMode="auto">
              <a:xfrm>
                <a:off x="4593142" y="2114582"/>
                <a:ext cx="275818" cy="278102"/>
              </a:xfrm>
              <a:custGeom>
                <a:avLst/>
                <a:gdLst>
                  <a:gd name="T0" fmla="*/ 205 w 409"/>
                  <a:gd name="T1" fmla="*/ 0 h 412"/>
                  <a:gd name="T2" fmla="*/ 0 w 409"/>
                  <a:gd name="T3" fmla="*/ 206 h 412"/>
                  <a:gd name="T4" fmla="*/ 205 w 409"/>
                  <a:gd name="T5" fmla="*/ 412 h 412"/>
                  <a:gd name="T6" fmla="*/ 409 w 409"/>
                  <a:gd name="T7" fmla="*/ 206 h 412"/>
                  <a:gd name="T8" fmla="*/ 205 w 409"/>
                  <a:gd name="T9" fmla="*/ 0 h 412"/>
                  <a:gd name="T10" fmla="*/ 205 w 409"/>
                  <a:gd name="T11" fmla="*/ 363 h 412"/>
                  <a:gd name="T12" fmla="*/ 49 w 409"/>
                  <a:gd name="T13" fmla="*/ 206 h 412"/>
                  <a:gd name="T14" fmla="*/ 205 w 409"/>
                  <a:gd name="T15" fmla="*/ 49 h 412"/>
                  <a:gd name="T16" fmla="*/ 360 w 409"/>
                  <a:gd name="T17" fmla="*/ 206 h 412"/>
                  <a:gd name="T18" fmla="*/ 205 w 409"/>
                  <a:gd name="T19" fmla="*/ 363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9" h="412">
                    <a:moveTo>
                      <a:pt x="205" y="0"/>
                    </a:moveTo>
                    <a:cubicBezTo>
                      <a:pt x="92" y="0"/>
                      <a:pt x="0" y="92"/>
                      <a:pt x="0" y="206"/>
                    </a:cubicBezTo>
                    <a:cubicBezTo>
                      <a:pt x="0" y="320"/>
                      <a:pt x="92" y="412"/>
                      <a:pt x="205" y="412"/>
                    </a:cubicBezTo>
                    <a:cubicBezTo>
                      <a:pt x="318" y="412"/>
                      <a:pt x="409" y="320"/>
                      <a:pt x="409" y="206"/>
                    </a:cubicBezTo>
                    <a:cubicBezTo>
                      <a:pt x="409" y="92"/>
                      <a:pt x="318" y="0"/>
                      <a:pt x="205" y="0"/>
                    </a:cubicBezTo>
                    <a:close/>
                    <a:moveTo>
                      <a:pt x="205" y="363"/>
                    </a:moveTo>
                    <a:cubicBezTo>
                      <a:pt x="119" y="363"/>
                      <a:pt x="49" y="293"/>
                      <a:pt x="49" y="206"/>
                    </a:cubicBezTo>
                    <a:cubicBezTo>
                      <a:pt x="49" y="120"/>
                      <a:pt x="119" y="49"/>
                      <a:pt x="205" y="49"/>
                    </a:cubicBezTo>
                    <a:cubicBezTo>
                      <a:pt x="291" y="49"/>
                      <a:pt x="360" y="120"/>
                      <a:pt x="360" y="206"/>
                    </a:cubicBezTo>
                    <a:cubicBezTo>
                      <a:pt x="360" y="293"/>
                      <a:pt x="291" y="363"/>
                      <a:pt x="205" y="3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7" name="Freeform 251"/>
              <p:cNvSpPr>
                <a:spLocks/>
              </p:cNvSpPr>
              <p:nvPr/>
            </p:nvSpPr>
            <p:spPr bwMode="auto">
              <a:xfrm>
                <a:off x="4383281" y="2193673"/>
                <a:ext cx="205008" cy="128772"/>
              </a:xfrm>
              <a:custGeom>
                <a:avLst/>
                <a:gdLst>
                  <a:gd name="T0" fmla="*/ 302 w 304"/>
                  <a:gd name="T1" fmla="*/ 77 h 191"/>
                  <a:gd name="T2" fmla="*/ 227 w 304"/>
                  <a:gd name="T3" fmla="*/ 77 h 191"/>
                  <a:gd name="T4" fmla="*/ 227 w 304"/>
                  <a:gd name="T5" fmla="*/ 54 h 191"/>
                  <a:gd name="T6" fmla="*/ 226 w 304"/>
                  <a:gd name="T7" fmla="*/ 54 h 191"/>
                  <a:gd name="T8" fmla="*/ 175 w 304"/>
                  <a:gd name="T9" fmla="*/ 0 h 191"/>
                  <a:gd name="T10" fmla="*/ 127 w 304"/>
                  <a:gd name="T11" fmla="*/ 82 h 191"/>
                  <a:gd name="T12" fmla="*/ 121 w 304"/>
                  <a:gd name="T13" fmla="*/ 45 h 191"/>
                  <a:gd name="T14" fmla="*/ 127 w 304"/>
                  <a:gd name="T15" fmla="*/ 33 h 191"/>
                  <a:gd name="T16" fmla="*/ 113 w 304"/>
                  <a:gd name="T17" fmla="*/ 19 h 191"/>
                  <a:gd name="T18" fmla="*/ 99 w 304"/>
                  <a:gd name="T19" fmla="*/ 33 h 191"/>
                  <a:gd name="T20" fmla="*/ 106 w 304"/>
                  <a:gd name="T21" fmla="*/ 45 h 191"/>
                  <a:gd name="T22" fmla="*/ 100 w 304"/>
                  <a:gd name="T23" fmla="*/ 81 h 191"/>
                  <a:gd name="T24" fmla="*/ 52 w 304"/>
                  <a:gd name="T25" fmla="*/ 0 h 191"/>
                  <a:gd name="T26" fmla="*/ 1 w 304"/>
                  <a:gd name="T27" fmla="*/ 54 h 191"/>
                  <a:gd name="T28" fmla="*/ 0 w 304"/>
                  <a:gd name="T29" fmla="*/ 54 h 191"/>
                  <a:gd name="T30" fmla="*/ 0 w 304"/>
                  <a:gd name="T31" fmla="*/ 173 h 191"/>
                  <a:gd name="T32" fmla="*/ 0 w 304"/>
                  <a:gd name="T33" fmla="*/ 173 h 191"/>
                  <a:gd name="T34" fmla="*/ 114 w 304"/>
                  <a:gd name="T35" fmla="*/ 191 h 191"/>
                  <a:gd name="T36" fmla="*/ 227 w 304"/>
                  <a:gd name="T37" fmla="*/ 173 h 191"/>
                  <a:gd name="T38" fmla="*/ 227 w 304"/>
                  <a:gd name="T39" fmla="*/ 173 h 191"/>
                  <a:gd name="T40" fmla="*/ 227 w 304"/>
                  <a:gd name="T41" fmla="*/ 119 h 191"/>
                  <a:gd name="T42" fmla="*/ 304 w 304"/>
                  <a:gd name="T43" fmla="*/ 119 h 191"/>
                  <a:gd name="T44" fmla="*/ 302 w 304"/>
                  <a:gd name="T45" fmla="*/ 89 h 191"/>
                  <a:gd name="T46" fmla="*/ 302 w 304"/>
                  <a:gd name="T47" fmla="*/ 7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4" h="191">
                    <a:moveTo>
                      <a:pt x="302" y="77"/>
                    </a:moveTo>
                    <a:cubicBezTo>
                      <a:pt x="227" y="77"/>
                      <a:pt x="227" y="77"/>
                      <a:pt x="227" y="77"/>
                    </a:cubicBezTo>
                    <a:cubicBezTo>
                      <a:pt x="227" y="54"/>
                      <a:pt x="227" y="54"/>
                      <a:pt x="227" y="54"/>
                    </a:cubicBezTo>
                    <a:cubicBezTo>
                      <a:pt x="226" y="54"/>
                      <a:pt x="226" y="54"/>
                      <a:pt x="226" y="54"/>
                    </a:cubicBezTo>
                    <a:cubicBezTo>
                      <a:pt x="222" y="31"/>
                      <a:pt x="203" y="12"/>
                      <a:pt x="175" y="0"/>
                    </a:cubicBezTo>
                    <a:cubicBezTo>
                      <a:pt x="127" y="82"/>
                      <a:pt x="127" y="82"/>
                      <a:pt x="127" y="82"/>
                    </a:cubicBezTo>
                    <a:cubicBezTo>
                      <a:pt x="121" y="45"/>
                      <a:pt x="121" y="45"/>
                      <a:pt x="121" y="45"/>
                    </a:cubicBezTo>
                    <a:cubicBezTo>
                      <a:pt x="125" y="42"/>
                      <a:pt x="127" y="38"/>
                      <a:pt x="127" y="33"/>
                    </a:cubicBezTo>
                    <a:cubicBezTo>
                      <a:pt x="127" y="25"/>
                      <a:pt x="121" y="19"/>
                      <a:pt x="113" y="19"/>
                    </a:cubicBezTo>
                    <a:cubicBezTo>
                      <a:pt x="106" y="19"/>
                      <a:pt x="99" y="25"/>
                      <a:pt x="99" y="33"/>
                    </a:cubicBezTo>
                    <a:cubicBezTo>
                      <a:pt x="99" y="38"/>
                      <a:pt x="102" y="42"/>
                      <a:pt x="106" y="45"/>
                    </a:cubicBezTo>
                    <a:cubicBezTo>
                      <a:pt x="100" y="81"/>
                      <a:pt x="100" y="81"/>
                      <a:pt x="100" y="81"/>
                    </a:cubicBezTo>
                    <a:cubicBezTo>
                      <a:pt x="52" y="0"/>
                      <a:pt x="52" y="0"/>
                      <a:pt x="52" y="0"/>
                    </a:cubicBezTo>
                    <a:cubicBezTo>
                      <a:pt x="24" y="12"/>
                      <a:pt x="5" y="31"/>
                      <a:pt x="1" y="54"/>
                    </a:cubicBezTo>
                    <a:cubicBezTo>
                      <a:pt x="0" y="54"/>
                      <a:pt x="0" y="54"/>
                      <a:pt x="0" y="54"/>
                    </a:cubicBezTo>
                    <a:cubicBezTo>
                      <a:pt x="0" y="173"/>
                      <a:pt x="0" y="173"/>
                      <a:pt x="0" y="173"/>
                    </a:cubicBezTo>
                    <a:cubicBezTo>
                      <a:pt x="0" y="173"/>
                      <a:pt x="0" y="173"/>
                      <a:pt x="0" y="173"/>
                    </a:cubicBezTo>
                    <a:cubicBezTo>
                      <a:pt x="6" y="183"/>
                      <a:pt x="54" y="191"/>
                      <a:pt x="114" y="191"/>
                    </a:cubicBezTo>
                    <a:cubicBezTo>
                      <a:pt x="173" y="191"/>
                      <a:pt x="221" y="183"/>
                      <a:pt x="227" y="173"/>
                    </a:cubicBezTo>
                    <a:cubicBezTo>
                      <a:pt x="227" y="173"/>
                      <a:pt x="227" y="173"/>
                      <a:pt x="227" y="173"/>
                    </a:cubicBezTo>
                    <a:cubicBezTo>
                      <a:pt x="227" y="119"/>
                      <a:pt x="227" y="119"/>
                      <a:pt x="227" y="119"/>
                    </a:cubicBezTo>
                    <a:cubicBezTo>
                      <a:pt x="304" y="119"/>
                      <a:pt x="304" y="119"/>
                      <a:pt x="304" y="119"/>
                    </a:cubicBezTo>
                    <a:cubicBezTo>
                      <a:pt x="302" y="109"/>
                      <a:pt x="302" y="99"/>
                      <a:pt x="302" y="89"/>
                    </a:cubicBezTo>
                    <a:cubicBezTo>
                      <a:pt x="302" y="85"/>
                      <a:pt x="302" y="81"/>
                      <a:pt x="302"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8" name="Freeform 252"/>
              <p:cNvSpPr>
                <a:spLocks/>
              </p:cNvSpPr>
              <p:nvPr/>
            </p:nvSpPr>
            <p:spPr bwMode="auto">
              <a:xfrm>
                <a:off x="4681941" y="2398681"/>
                <a:ext cx="96508" cy="120778"/>
              </a:xfrm>
              <a:custGeom>
                <a:avLst/>
                <a:gdLst>
                  <a:gd name="T0" fmla="*/ 73 w 143"/>
                  <a:gd name="T1" fmla="*/ 1 h 179"/>
                  <a:gd name="T2" fmla="*/ 52 w 143"/>
                  <a:gd name="T3" fmla="*/ 0 h 179"/>
                  <a:gd name="T4" fmla="*/ 52 w 143"/>
                  <a:gd name="T5" fmla="*/ 24 h 179"/>
                  <a:gd name="T6" fmla="*/ 11 w 143"/>
                  <a:gd name="T7" fmla="*/ 82 h 179"/>
                  <a:gd name="T8" fmla="*/ 3 w 143"/>
                  <a:gd name="T9" fmla="*/ 108 h 179"/>
                  <a:gd name="T10" fmla="*/ 19 w 143"/>
                  <a:gd name="T11" fmla="*/ 126 h 179"/>
                  <a:gd name="T12" fmla="*/ 73 w 143"/>
                  <a:gd name="T13" fmla="*/ 179 h 179"/>
                  <a:gd name="T14" fmla="*/ 125 w 143"/>
                  <a:gd name="T15" fmla="*/ 126 h 179"/>
                  <a:gd name="T16" fmla="*/ 140 w 143"/>
                  <a:gd name="T17" fmla="*/ 108 h 179"/>
                  <a:gd name="T18" fmla="*/ 132 w 143"/>
                  <a:gd name="T19" fmla="*/ 82 h 179"/>
                  <a:gd name="T20" fmla="*/ 95 w 143"/>
                  <a:gd name="T21" fmla="*/ 26 h 179"/>
                  <a:gd name="T22" fmla="*/ 95 w 143"/>
                  <a:gd name="T23" fmla="*/ 0 h 179"/>
                  <a:gd name="T24" fmla="*/ 73 w 143"/>
                  <a:gd name="T25" fmla="*/ 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3" h="179">
                    <a:moveTo>
                      <a:pt x="73" y="1"/>
                    </a:moveTo>
                    <a:cubicBezTo>
                      <a:pt x="66" y="1"/>
                      <a:pt x="59" y="1"/>
                      <a:pt x="52" y="0"/>
                    </a:cubicBezTo>
                    <a:cubicBezTo>
                      <a:pt x="52" y="24"/>
                      <a:pt x="52" y="24"/>
                      <a:pt x="52" y="24"/>
                    </a:cubicBezTo>
                    <a:cubicBezTo>
                      <a:pt x="30" y="33"/>
                      <a:pt x="13" y="55"/>
                      <a:pt x="11" y="82"/>
                    </a:cubicBezTo>
                    <a:cubicBezTo>
                      <a:pt x="3" y="85"/>
                      <a:pt x="0" y="97"/>
                      <a:pt x="3" y="108"/>
                    </a:cubicBezTo>
                    <a:cubicBezTo>
                      <a:pt x="5" y="119"/>
                      <a:pt x="12" y="126"/>
                      <a:pt x="19" y="126"/>
                    </a:cubicBezTo>
                    <a:cubicBezTo>
                      <a:pt x="30" y="153"/>
                      <a:pt x="51" y="179"/>
                      <a:pt x="73" y="179"/>
                    </a:cubicBezTo>
                    <a:cubicBezTo>
                      <a:pt x="96" y="179"/>
                      <a:pt x="115" y="153"/>
                      <a:pt x="125" y="126"/>
                    </a:cubicBezTo>
                    <a:cubicBezTo>
                      <a:pt x="131" y="125"/>
                      <a:pt x="138" y="118"/>
                      <a:pt x="140" y="108"/>
                    </a:cubicBezTo>
                    <a:cubicBezTo>
                      <a:pt x="143" y="97"/>
                      <a:pt x="140" y="85"/>
                      <a:pt x="132" y="82"/>
                    </a:cubicBezTo>
                    <a:cubicBezTo>
                      <a:pt x="130" y="57"/>
                      <a:pt x="116" y="35"/>
                      <a:pt x="95" y="26"/>
                    </a:cubicBezTo>
                    <a:cubicBezTo>
                      <a:pt x="95" y="0"/>
                      <a:pt x="95" y="0"/>
                      <a:pt x="95" y="0"/>
                    </a:cubicBezTo>
                    <a:cubicBezTo>
                      <a:pt x="88" y="1"/>
                      <a:pt x="80" y="1"/>
                      <a:pt x="7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49" name="Freeform 253"/>
              <p:cNvSpPr>
                <a:spLocks/>
              </p:cNvSpPr>
              <p:nvPr/>
            </p:nvSpPr>
            <p:spPr bwMode="auto">
              <a:xfrm>
                <a:off x="4690792" y="2178255"/>
                <a:ext cx="83088" cy="151614"/>
              </a:xfrm>
              <a:custGeom>
                <a:avLst/>
                <a:gdLst>
                  <a:gd name="T0" fmla="*/ 78 w 123"/>
                  <a:gd name="T1" fmla="*/ 94 h 225"/>
                  <a:gd name="T2" fmla="*/ 44 w 123"/>
                  <a:gd name="T3" fmla="*/ 71 h 225"/>
                  <a:gd name="T4" fmla="*/ 68 w 123"/>
                  <a:gd name="T5" fmla="*/ 55 h 225"/>
                  <a:gd name="T6" fmla="*/ 108 w 123"/>
                  <a:gd name="T7" fmla="*/ 65 h 225"/>
                  <a:gd name="T8" fmla="*/ 116 w 123"/>
                  <a:gd name="T9" fmla="*/ 33 h 225"/>
                  <a:gd name="T10" fmla="*/ 76 w 123"/>
                  <a:gd name="T11" fmla="*/ 24 h 225"/>
                  <a:gd name="T12" fmla="*/ 76 w 123"/>
                  <a:gd name="T13" fmla="*/ 0 h 225"/>
                  <a:gd name="T14" fmla="*/ 49 w 123"/>
                  <a:gd name="T15" fmla="*/ 0 h 225"/>
                  <a:gd name="T16" fmla="*/ 49 w 123"/>
                  <a:gd name="T17" fmla="*/ 26 h 225"/>
                  <a:gd name="T18" fmla="*/ 2 w 123"/>
                  <a:gd name="T19" fmla="*/ 75 h 225"/>
                  <a:gd name="T20" fmla="*/ 52 w 123"/>
                  <a:gd name="T21" fmla="*/ 126 h 225"/>
                  <a:gd name="T22" fmla="*/ 81 w 123"/>
                  <a:gd name="T23" fmla="*/ 150 h 225"/>
                  <a:gd name="T24" fmla="*/ 54 w 123"/>
                  <a:gd name="T25" fmla="*/ 167 h 225"/>
                  <a:gd name="T26" fmla="*/ 9 w 123"/>
                  <a:gd name="T27" fmla="*/ 155 h 225"/>
                  <a:gd name="T28" fmla="*/ 0 w 123"/>
                  <a:gd name="T29" fmla="*/ 187 h 225"/>
                  <a:gd name="T30" fmla="*/ 47 w 123"/>
                  <a:gd name="T31" fmla="*/ 199 h 225"/>
                  <a:gd name="T32" fmla="*/ 47 w 123"/>
                  <a:gd name="T33" fmla="*/ 225 h 225"/>
                  <a:gd name="T34" fmla="*/ 74 w 123"/>
                  <a:gd name="T35" fmla="*/ 225 h 225"/>
                  <a:gd name="T36" fmla="*/ 74 w 123"/>
                  <a:gd name="T37" fmla="*/ 196 h 225"/>
                  <a:gd name="T38" fmla="*/ 123 w 123"/>
                  <a:gd name="T39" fmla="*/ 146 h 225"/>
                  <a:gd name="T40" fmla="*/ 78 w 123"/>
                  <a:gd name="T41" fmla="*/ 94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3" h="225">
                    <a:moveTo>
                      <a:pt x="78" y="94"/>
                    </a:moveTo>
                    <a:cubicBezTo>
                      <a:pt x="54" y="85"/>
                      <a:pt x="44" y="79"/>
                      <a:pt x="44" y="71"/>
                    </a:cubicBezTo>
                    <a:cubicBezTo>
                      <a:pt x="44" y="63"/>
                      <a:pt x="50" y="55"/>
                      <a:pt x="68" y="55"/>
                    </a:cubicBezTo>
                    <a:cubicBezTo>
                      <a:pt x="88" y="55"/>
                      <a:pt x="101" y="61"/>
                      <a:pt x="108" y="65"/>
                    </a:cubicBezTo>
                    <a:cubicBezTo>
                      <a:pt x="116" y="33"/>
                      <a:pt x="116" y="33"/>
                      <a:pt x="116" y="33"/>
                    </a:cubicBezTo>
                    <a:cubicBezTo>
                      <a:pt x="106" y="29"/>
                      <a:pt x="94" y="25"/>
                      <a:pt x="76" y="24"/>
                    </a:cubicBezTo>
                    <a:cubicBezTo>
                      <a:pt x="76" y="0"/>
                      <a:pt x="76" y="0"/>
                      <a:pt x="76" y="0"/>
                    </a:cubicBezTo>
                    <a:cubicBezTo>
                      <a:pt x="49" y="0"/>
                      <a:pt x="49" y="0"/>
                      <a:pt x="49" y="0"/>
                    </a:cubicBezTo>
                    <a:cubicBezTo>
                      <a:pt x="49" y="26"/>
                      <a:pt x="49" y="26"/>
                      <a:pt x="49" y="26"/>
                    </a:cubicBezTo>
                    <a:cubicBezTo>
                      <a:pt x="19" y="32"/>
                      <a:pt x="2" y="51"/>
                      <a:pt x="2" y="75"/>
                    </a:cubicBezTo>
                    <a:cubicBezTo>
                      <a:pt x="2" y="102"/>
                      <a:pt x="22" y="116"/>
                      <a:pt x="52" y="126"/>
                    </a:cubicBezTo>
                    <a:cubicBezTo>
                      <a:pt x="72" y="133"/>
                      <a:pt x="81" y="139"/>
                      <a:pt x="81" y="150"/>
                    </a:cubicBezTo>
                    <a:cubicBezTo>
                      <a:pt x="81" y="160"/>
                      <a:pt x="70" y="167"/>
                      <a:pt x="54" y="167"/>
                    </a:cubicBezTo>
                    <a:cubicBezTo>
                      <a:pt x="36" y="167"/>
                      <a:pt x="20" y="161"/>
                      <a:pt x="9" y="155"/>
                    </a:cubicBezTo>
                    <a:cubicBezTo>
                      <a:pt x="0" y="187"/>
                      <a:pt x="0" y="187"/>
                      <a:pt x="0" y="187"/>
                    </a:cubicBezTo>
                    <a:cubicBezTo>
                      <a:pt x="11" y="193"/>
                      <a:pt x="29" y="198"/>
                      <a:pt x="47" y="199"/>
                    </a:cubicBezTo>
                    <a:cubicBezTo>
                      <a:pt x="47" y="225"/>
                      <a:pt x="47" y="225"/>
                      <a:pt x="47" y="225"/>
                    </a:cubicBezTo>
                    <a:cubicBezTo>
                      <a:pt x="74" y="225"/>
                      <a:pt x="74" y="225"/>
                      <a:pt x="74" y="225"/>
                    </a:cubicBezTo>
                    <a:cubicBezTo>
                      <a:pt x="74" y="196"/>
                      <a:pt x="74" y="196"/>
                      <a:pt x="74" y="196"/>
                    </a:cubicBezTo>
                    <a:cubicBezTo>
                      <a:pt x="106" y="191"/>
                      <a:pt x="123" y="170"/>
                      <a:pt x="123" y="146"/>
                    </a:cubicBezTo>
                    <a:cubicBezTo>
                      <a:pt x="123" y="121"/>
                      <a:pt x="110" y="106"/>
                      <a:pt x="78"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54" name="组合 53"/>
          <p:cNvGrpSpPr/>
          <p:nvPr/>
        </p:nvGrpSpPr>
        <p:grpSpPr>
          <a:xfrm>
            <a:off x="2492358" y="2426989"/>
            <a:ext cx="671854" cy="668826"/>
            <a:chOff x="2546326" y="2214665"/>
            <a:chExt cx="682519" cy="682519"/>
          </a:xfrm>
        </p:grpSpPr>
        <p:grpSp>
          <p:nvGrpSpPr>
            <p:cNvPr id="55" name="组合 54"/>
            <p:cNvGrpSpPr/>
            <p:nvPr/>
          </p:nvGrpSpPr>
          <p:grpSpPr>
            <a:xfrm>
              <a:off x="2546326" y="2214665"/>
              <a:ext cx="682519" cy="682519"/>
              <a:chOff x="2646157" y="1103874"/>
              <a:chExt cx="910025" cy="910025"/>
            </a:xfrm>
          </p:grpSpPr>
          <p:grpSp>
            <p:nvGrpSpPr>
              <p:cNvPr id="67" name="组合 66"/>
              <p:cNvGrpSpPr/>
              <p:nvPr/>
            </p:nvGrpSpPr>
            <p:grpSpPr>
              <a:xfrm>
                <a:off x="2646157" y="1103874"/>
                <a:ext cx="910025" cy="910025"/>
                <a:chOff x="1236675" y="2423160"/>
                <a:chExt cx="1950720" cy="1950720"/>
              </a:xfrm>
            </p:grpSpPr>
            <p:sp>
              <p:nvSpPr>
                <p:cNvPr id="69" name="椭圆 68"/>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70" name="椭圆 69"/>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68" name="椭圆 67"/>
              <p:cNvSpPr/>
              <p:nvPr/>
            </p:nvSpPr>
            <p:spPr>
              <a:xfrm>
                <a:off x="2792045" y="1249762"/>
                <a:ext cx="618249" cy="618249"/>
              </a:xfrm>
              <a:prstGeom prst="ellipse">
                <a:avLst/>
              </a:prstGeom>
              <a:solidFill>
                <a:srgbClr val="075F9B"/>
              </a:solidFill>
              <a:ln>
                <a:noFill/>
              </a:ln>
              <a:effectLst>
                <a:innerShdw dist="635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56" name="组合 55"/>
            <p:cNvGrpSpPr/>
            <p:nvPr/>
          </p:nvGrpSpPr>
          <p:grpSpPr>
            <a:xfrm>
              <a:off x="2793476" y="2438106"/>
              <a:ext cx="184824" cy="276813"/>
              <a:chOff x="3212624" y="1881308"/>
              <a:chExt cx="436569" cy="653854"/>
            </a:xfrm>
            <a:solidFill>
              <a:schemeClr val="bg1"/>
            </a:solidFill>
          </p:grpSpPr>
          <p:sp>
            <p:nvSpPr>
              <p:cNvPr id="57" name="Freeform 256"/>
              <p:cNvSpPr>
                <a:spLocks noEditPoints="1"/>
              </p:cNvSpPr>
              <p:nvPr/>
            </p:nvSpPr>
            <p:spPr bwMode="auto">
              <a:xfrm>
                <a:off x="3339398" y="1881308"/>
                <a:ext cx="228706" cy="230705"/>
              </a:xfrm>
              <a:custGeom>
                <a:avLst/>
                <a:gdLst>
                  <a:gd name="T0" fmla="*/ 170 w 339"/>
                  <a:gd name="T1" fmla="*/ 342 h 342"/>
                  <a:gd name="T2" fmla="*/ 339 w 339"/>
                  <a:gd name="T3" fmla="*/ 171 h 342"/>
                  <a:gd name="T4" fmla="*/ 170 w 339"/>
                  <a:gd name="T5" fmla="*/ 0 h 342"/>
                  <a:gd name="T6" fmla="*/ 0 w 339"/>
                  <a:gd name="T7" fmla="*/ 171 h 342"/>
                  <a:gd name="T8" fmla="*/ 170 w 339"/>
                  <a:gd name="T9" fmla="*/ 342 h 342"/>
                  <a:gd name="T10" fmla="*/ 170 w 339"/>
                  <a:gd name="T11" fmla="*/ 41 h 342"/>
                  <a:gd name="T12" fmla="*/ 298 w 339"/>
                  <a:gd name="T13" fmla="*/ 171 h 342"/>
                  <a:gd name="T14" fmla="*/ 170 w 339"/>
                  <a:gd name="T15" fmla="*/ 301 h 342"/>
                  <a:gd name="T16" fmla="*/ 41 w 339"/>
                  <a:gd name="T17" fmla="*/ 171 h 342"/>
                  <a:gd name="T18" fmla="*/ 170 w 339"/>
                  <a:gd name="T19" fmla="*/ 4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342">
                    <a:moveTo>
                      <a:pt x="170" y="342"/>
                    </a:moveTo>
                    <a:cubicBezTo>
                      <a:pt x="263" y="342"/>
                      <a:pt x="339" y="265"/>
                      <a:pt x="339" y="171"/>
                    </a:cubicBezTo>
                    <a:cubicBezTo>
                      <a:pt x="339" y="77"/>
                      <a:pt x="263" y="0"/>
                      <a:pt x="170" y="0"/>
                    </a:cubicBezTo>
                    <a:cubicBezTo>
                      <a:pt x="76" y="0"/>
                      <a:pt x="0" y="77"/>
                      <a:pt x="0" y="171"/>
                    </a:cubicBezTo>
                    <a:cubicBezTo>
                      <a:pt x="0" y="265"/>
                      <a:pt x="76" y="342"/>
                      <a:pt x="170" y="342"/>
                    </a:cubicBezTo>
                    <a:close/>
                    <a:moveTo>
                      <a:pt x="170" y="41"/>
                    </a:moveTo>
                    <a:cubicBezTo>
                      <a:pt x="241" y="41"/>
                      <a:pt x="298" y="99"/>
                      <a:pt x="298" y="171"/>
                    </a:cubicBezTo>
                    <a:cubicBezTo>
                      <a:pt x="298" y="243"/>
                      <a:pt x="241" y="301"/>
                      <a:pt x="170" y="301"/>
                    </a:cubicBezTo>
                    <a:cubicBezTo>
                      <a:pt x="99" y="301"/>
                      <a:pt x="41" y="243"/>
                      <a:pt x="41" y="171"/>
                    </a:cubicBezTo>
                    <a:cubicBezTo>
                      <a:pt x="41" y="99"/>
                      <a:pt x="99" y="41"/>
                      <a:pt x="170"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58" name="Freeform 257"/>
              <p:cNvSpPr>
                <a:spLocks/>
              </p:cNvSpPr>
              <p:nvPr/>
            </p:nvSpPr>
            <p:spPr bwMode="auto">
              <a:xfrm>
                <a:off x="3417632" y="1933845"/>
                <a:ext cx="68812" cy="125631"/>
              </a:xfrm>
              <a:custGeom>
                <a:avLst/>
                <a:gdLst>
                  <a:gd name="T0" fmla="*/ 45 w 102"/>
                  <a:gd name="T1" fmla="*/ 138 h 186"/>
                  <a:gd name="T2" fmla="*/ 7 w 102"/>
                  <a:gd name="T3" fmla="*/ 128 h 186"/>
                  <a:gd name="T4" fmla="*/ 0 w 102"/>
                  <a:gd name="T5" fmla="*/ 155 h 186"/>
                  <a:gd name="T6" fmla="*/ 39 w 102"/>
                  <a:gd name="T7" fmla="*/ 165 h 186"/>
                  <a:gd name="T8" fmla="*/ 39 w 102"/>
                  <a:gd name="T9" fmla="*/ 186 h 186"/>
                  <a:gd name="T10" fmla="*/ 62 w 102"/>
                  <a:gd name="T11" fmla="*/ 186 h 186"/>
                  <a:gd name="T12" fmla="*/ 62 w 102"/>
                  <a:gd name="T13" fmla="*/ 163 h 186"/>
                  <a:gd name="T14" fmla="*/ 102 w 102"/>
                  <a:gd name="T15" fmla="*/ 121 h 186"/>
                  <a:gd name="T16" fmla="*/ 64 w 102"/>
                  <a:gd name="T17" fmla="*/ 78 h 186"/>
                  <a:gd name="T18" fmla="*/ 37 w 102"/>
                  <a:gd name="T19" fmla="*/ 59 h 186"/>
                  <a:gd name="T20" fmla="*/ 56 w 102"/>
                  <a:gd name="T21" fmla="*/ 46 h 186"/>
                  <a:gd name="T22" fmla="*/ 89 w 102"/>
                  <a:gd name="T23" fmla="*/ 54 h 186"/>
                  <a:gd name="T24" fmla="*/ 96 w 102"/>
                  <a:gd name="T25" fmla="*/ 28 h 186"/>
                  <a:gd name="T26" fmla="*/ 63 w 102"/>
                  <a:gd name="T27" fmla="*/ 20 h 186"/>
                  <a:gd name="T28" fmla="*/ 63 w 102"/>
                  <a:gd name="T29" fmla="*/ 0 h 186"/>
                  <a:gd name="T30" fmla="*/ 40 w 102"/>
                  <a:gd name="T31" fmla="*/ 0 h 186"/>
                  <a:gd name="T32" fmla="*/ 40 w 102"/>
                  <a:gd name="T33" fmla="*/ 22 h 186"/>
                  <a:gd name="T34" fmla="*/ 2 w 102"/>
                  <a:gd name="T35" fmla="*/ 62 h 186"/>
                  <a:gd name="T36" fmla="*/ 43 w 102"/>
                  <a:gd name="T37" fmla="*/ 104 h 186"/>
                  <a:gd name="T38" fmla="*/ 67 w 102"/>
                  <a:gd name="T39" fmla="*/ 124 h 186"/>
                  <a:gd name="T40" fmla="*/ 45 w 102"/>
                  <a:gd name="T41" fmla="*/ 13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86">
                    <a:moveTo>
                      <a:pt x="45" y="138"/>
                    </a:moveTo>
                    <a:cubicBezTo>
                      <a:pt x="30" y="138"/>
                      <a:pt x="17" y="133"/>
                      <a:pt x="7" y="128"/>
                    </a:cubicBezTo>
                    <a:cubicBezTo>
                      <a:pt x="0" y="155"/>
                      <a:pt x="0" y="155"/>
                      <a:pt x="0" y="155"/>
                    </a:cubicBezTo>
                    <a:cubicBezTo>
                      <a:pt x="9" y="160"/>
                      <a:pt x="24" y="164"/>
                      <a:pt x="39" y="165"/>
                    </a:cubicBezTo>
                    <a:cubicBezTo>
                      <a:pt x="39" y="186"/>
                      <a:pt x="39" y="186"/>
                      <a:pt x="39" y="186"/>
                    </a:cubicBezTo>
                    <a:cubicBezTo>
                      <a:pt x="62" y="186"/>
                      <a:pt x="62" y="186"/>
                      <a:pt x="62" y="186"/>
                    </a:cubicBezTo>
                    <a:cubicBezTo>
                      <a:pt x="62" y="163"/>
                      <a:pt x="62" y="163"/>
                      <a:pt x="62" y="163"/>
                    </a:cubicBezTo>
                    <a:cubicBezTo>
                      <a:pt x="88" y="158"/>
                      <a:pt x="102" y="141"/>
                      <a:pt x="102" y="121"/>
                    </a:cubicBezTo>
                    <a:cubicBezTo>
                      <a:pt x="102" y="100"/>
                      <a:pt x="91" y="88"/>
                      <a:pt x="64" y="78"/>
                    </a:cubicBezTo>
                    <a:cubicBezTo>
                      <a:pt x="45" y="71"/>
                      <a:pt x="37" y="66"/>
                      <a:pt x="37" y="59"/>
                    </a:cubicBezTo>
                    <a:cubicBezTo>
                      <a:pt x="37" y="52"/>
                      <a:pt x="41" y="46"/>
                      <a:pt x="56" y="46"/>
                    </a:cubicBezTo>
                    <a:cubicBezTo>
                      <a:pt x="73" y="46"/>
                      <a:pt x="83" y="51"/>
                      <a:pt x="89" y="54"/>
                    </a:cubicBezTo>
                    <a:cubicBezTo>
                      <a:pt x="96" y="28"/>
                      <a:pt x="96" y="28"/>
                      <a:pt x="96" y="28"/>
                    </a:cubicBezTo>
                    <a:cubicBezTo>
                      <a:pt x="88" y="24"/>
                      <a:pt x="78" y="21"/>
                      <a:pt x="63" y="20"/>
                    </a:cubicBezTo>
                    <a:cubicBezTo>
                      <a:pt x="63" y="0"/>
                      <a:pt x="63" y="0"/>
                      <a:pt x="63" y="0"/>
                    </a:cubicBezTo>
                    <a:cubicBezTo>
                      <a:pt x="40" y="0"/>
                      <a:pt x="40" y="0"/>
                      <a:pt x="40" y="0"/>
                    </a:cubicBezTo>
                    <a:cubicBezTo>
                      <a:pt x="40" y="22"/>
                      <a:pt x="40" y="22"/>
                      <a:pt x="40" y="22"/>
                    </a:cubicBezTo>
                    <a:cubicBezTo>
                      <a:pt x="16" y="26"/>
                      <a:pt x="2" y="42"/>
                      <a:pt x="2" y="62"/>
                    </a:cubicBezTo>
                    <a:cubicBezTo>
                      <a:pt x="2" y="85"/>
                      <a:pt x="18" y="96"/>
                      <a:pt x="43" y="104"/>
                    </a:cubicBezTo>
                    <a:cubicBezTo>
                      <a:pt x="60" y="110"/>
                      <a:pt x="67" y="115"/>
                      <a:pt x="67" y="124"/>
                    </a:cubicBezTo>
                    <a:cubicBezTo>
                      <a:pt x="67" y="133"/>
                      <a:pt x="58" y="138"/>
                      <a:pt x="45" y="1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59" name="Freeform 258"/>
              <p:cNvSpPr>
                <a:spLocks noEditPoints="1"/>
              </p:cNvSpPr>
              <p:nvPr/>
            </p:nvSpPr>
            <p:spPr bwMode="auto">
              <a:xfrm>
                <a:off x="3242890" y="2068898"/>
                <a:ext cx="139051" cy="140193"/>
              </a:xfrm>
              <a:custGeom>
                <a:avLst/>
                <a:gdLst>
                  <a:gd name="T0" fmla="*/ 103 w 206"/>
                  <a:gd name="T1" fmla="*/ 208 h 208"/>
                  <a:gd name="T2" fmla="*/ 206 w 206"/>
                  <a:gd name="T3" fmla="*/ 104 h 208"/>
                  <a:gd name="T4" fmla="*/ 103 w 206"/>
                  <a:gd name="T5" fmla="*/ 0 h 208"/>
                  <a:gd name="T6" fmla="*/ 0 w 206"/>
                  <a:gd name="T7" fmla="*/ 104 h 208"/>
                  <a:gd name="T8" fmla="*/ 103 w 206"/>
                  <a:gd name="T9" fmla="*/ 208 h 208"/>
                  <a:gd name="T10" fmla="*/ 103 w 206"/>
                  <a:gd name="T11" fmla="*/ 25 h 208"/>
                  <a:gd name="T12" fmla="*/ 181 w 206"/>
                  <a:gd name="T13" fmla="*/ 104 h 208"/>
                  <a:gd name="T14" fmla="*/ 103 w 206"/>
                  <a:gd name="T15" fmla="*/ 183 h 208"/>
                  <a:gd name="T16" fmla="*/ 24 w 206"/>
                  <a:gd name="T17" fmla="*/ 104 h 208"/>
                  <a:gd name="T18" fmla="*/ 103 w 206"/>
                  <a:gd name="T19" fmla="*/ 2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08">
                    <a:moveTo>
                      <a:pt x="103" y="208"/>
                    </a:moveTo>
                    <a:cubicBezTo>
                      <a:pt x="160" y="208"/>
                      <a:pt x="206" y="161"/>
                      <a:pt x="206" y="104"/>
                    </a:cubicBezTo>
                    <a:cubicBezTo>
                      <a:pt x="206" y="46"/>
                      <a:pt x="160" y="0"/>
                      <a:pt x="103" y="0"/>
                    </a:cubicBezTo>
                    <a:cubicBezTo>
                      <a:pt x="46" y="0"/>
                      <a:pt x="0" y="46"/>
                      <a:pt x="0" y="104"/>
                    </a:cubicBezTo>
                    <a:cubicBezTo>
                      <a:pt x="0" y="161"/>
                      <a:pt x="46" y="208"/>
                      <a:pt x="103" y="208"/>
                    </a:cubicBezTo>
                    <a:close/>
                    <a:moveTo>
                      <a:pt x="103" y="25"/>
                    </a:moveTo>
                    <a:cubicBezTo>
                      <a:pt x="146" y="25"/>
                      <a:pt x="181" y="60"/>
                      <a:pt x="181" y="104"/>
                    </a:cubicBezTo>
                    <a:cubicBezTo>
                      <a:pt x="181" y="147"/>
                      <a:pt x="146" y="183"/>
                      <a:pt x="103" y="183"/>
                    </a:cubicBezTo>
                    <a:cubicBezTo>
                      <a:pt x="60" y="183"/>
                      <a:pt x="24" y="147"/>
                      <a:pt x="24" y="104"/>
                    </a:cubicBezTo>
                    <a:cubicBezTo>
                      <a:pt x="24" y="60"/>
                      <a:pt x="60" y="25"/>
                      <a:pt x="103"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0" name="Freeform 259"/>
              <p:cNvSpPr>
                <a:spLocks/>
              </p:cNvSpPr>
              <p:nvPr/>
            </p:nvSpPr>
            <p:spPr bwMode="auto">
              <a:xfrm>
                <a:off x="3290288" y="2100592"/>
                <a:ext cx="41687" cy="76807"/>
              </a:xfrm>
              <a:custGeom>
                <a:avLst/>
                <a:gdLst>
                  <a:gd name="T0" fmla="*/ 28 w 62"/>
                  <a:gd name="T1" fmla="*/ 84 h 114"/>
                  <a:gd name="T2" fmla="*/ 4 w 62"/>
                  <a:gd name="T3" fmla="*/ 78 h 114"/>
                  <a:gd name="T4" fmla="*/ 0 w 62"/>
                  <a:gd name="T5" fmla="*/ 94 h 114"/>
                  <a:gd name="T6" fmla="*/ 24 w 62"/>
                  <a:gd name="T7" fmla="*/ 100 h 114"/>
                  <a:gd name="T8" fmla="*/ 24 w 62"/>
                  <a:gd name="T9" fmla="*/ 114 h 114"/>
                  <a:gd name="T10" fmla="*/ 38 w 62"/>
                  <a:gd name="T11" fmla="*/ 114 h 114"/>
                  <a:gd name="T12" fmla="*/ 38 w 62"/>
                  <a:gd name="T13" fmla="*/ 99 h 114"/>
                  <a:gd name="T14" fmla="*/ 62 w 62"/>
                  <a:gd name="T15" fmla="*/ 74 h 114"/>
                  <a:gd name="T16" fmla="*/ 39 w 62"/>
                  <a:gd name="T17" fmla="*/ 48 h 114"/>
                  <a:gd name="T18" fmla="*/ 22 w 62"/>
                  <a:gd name="T19" fmla="*/ 36 h 114"/>
                  <a:gd name="T20" fmla="*/ 34 w 62"/>
                  <a:gd name="T21" fmla="*/ 28 h 114"/>
                  <a:gd name="T22" fmla="*/ 54 w 62"/>
                  <a:gd name="T23" fmla="*/ 33 h 114"/>
                  <a:gd name="T24" fmla="*/ 59 w 62"/>
                  <a:gd name="T25" fmla="*/ 17 h 114"/>
                  <a:gd name="T26" fmla="*/ 38 w 62"/>
                  <a:gd name="T27" fmla="*/ 12 h 114"/>
                  <a:gd name="T28" fmla="*/ 38 w 62"/>
                  <a:gd name="T29" fmla="*/ 0 h 114"/>
                  <a:gd name="T30" fmla="*/ 25 w 62"/>
                  <a:gd name="T31" fmla="*/ 0 h 114"/>
                  <a:gd name="T32" fmla="*/ 25 w 62"/>
                  <a:gd name="T33" fmla="*/ 13 h 114"/>
                  <a:gd name="T34" fmla="*/ 1 w 62"/>
                  <a:gd name="T35" fmla="*/ 38 h 114"/>
                  <a:gd name="T36" fmla="*/ 26 w 62"/>
                  <a:gd name="T37" fmla="*/ 64 h 114"/>
                  <a:gd name="T38" fmla="*/ 41 w 62"/>
                  <a:gd name="T39" fmla="*/ 76 h 114"/>
                  <a:gd name="T40" fmla="*/ 28 w 62"/>
                  <a:gd name="T41" fmla="*/ 8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114">
                    <a:moveTo>
                      <a:pt x="28" y="84"/>
                    </a:moveTo>
                    <a:cubicBezTo>
                      <a:pt x="19" y="84"/>
                      <a:pt x="10" y="81"/>
                      <a:pt x="4" y="78"/>
                    </a:cubicBezTo>
                    <a:cubicBezTo>
                      <a:pt x="0" y="94"/>
                      <a:pt x="0" y="94"/>
                      <a:pt x="0" y="94"/>
                    </a:cubicBezTo>
                    <a:cubicBezTo>
                      <a:pt x="6" y="97"/>
                      <a:pt x="15" y="100"/>
                      <a:pt x="24" y="100"/>
                    </a:cubicBezTo>
                    <a:cubicBezTo>
                      <a:pt x="24" y="114"/>
                      <a:pt x="24" y="114"/>
                      <a:pt x="24" y="114"/>
                    </a:cubicBezTo>
                    <a:cubicBezTo>
                      <a:pt x="38" y="114"/>
                      <a:pt x="38" y="114"/>
                      <a:pt x="38" y="114"/>
                    </a:cubicBezTo>
                    <a:cubicBezTo>
                      <a:pt x="38" y="99"/>
                      <a:pt x="38" y="99"/>
                      <a:pt x="38" y="99"/>
                    </a:cubicBezTo>
                    <a:cubicBezTo>
                      <a:pt x="54" y="97"/>
                      <a:pt x="62" y="86"/>
                      <a:pt x="62" y="74"/>
                    </a:cubicBezTo>
                    <a:cubicBezTo>
                      <a:pt x="62" y="61"/>
                      <a:pt x="56" y="53"/>
                      <a:pt x="39" y="48"/>
                    </a:cubicBezTo>
                    <a:cubicBezTo>
                      <a:pt x="27" y="43"/>
                      <a:pt x="22" y="40"/>
                      <a:pt x="22" y="36"/>
                    </a:cubicBezTo>
                    <a:cubicBezTo>
                      <a:pt x="22" y="32"/>
                      <a:pt x="25" y="28"/>
                      <a:pt x="34" y="28"/>
                    </a:cubicBezTo>
                    <a:cubicBezTo>
                      <a:pt x="44" y="28"/>
                      <a:pt x="51" y="31"/>
                      <a:pt x="54" y="33"/>
                    </a:cubicBezTo>
                    <a:cubicBezTo>
                      <a:pt x="59" y="17"/>
                      <a:pt x="59" y="17"/>
                      <a:pt x="59" y="17"/>
                    </a:cubicBezTo>
                    <a:cubicBezTo>
                      <a:pt x="54" y="15"/>
                      <a:pt x="47" y="13"/>
                      <a:pt x="38" y="12"/>
                    </a:cubicBezTo>
                    <a:cubicBezTo>
                      <a:pt x="38" y="0"/>
                      <a:pt x="38" y="0"/>
                      <a:pt x="38" y="0"/>
                    </a:cubicBezTo>
                    <a:cubicBezTo>
                      <a:pt x="25" y="0"/>
                      <a:pt x="25" y="0"/>
                      <a:pt x="25" y="0"/>
                    </a:cubicBezTo>
                    <a:cubicBezTo>
                      <a:pt x="25" y="13"/>
                      <a:pt x="25" y="13"/>
                      <a:pt x="25" y="13"/>
                    </a:cubicBezTo>
                    <a:cubicBezTo>
                      <a:pt x="10" y="16"/>
                      <a:pt x="1" y="26"/>
                      <a:pt x="1" y="38"/>
                    </a:cubicBezTo>
                    <a:cubicBezTo>
                      <a:pt x="1" y="52"/>
                      <a:pt x="11" y="58"/>
                      <a:pt x="26" y="64"/>
                    </a:cubicBezTo>
                    <a:cubicBezTo>
                      <a:pt x="37" y="67"/>
                      <a:pt x="41" y="70"/>
                      <a:pt x="41" y="76"/>
                    </a:cubicBezTo>
                    <a:cubicBezTo>
                      <a:pt x="41" y="81"/>
                      <a:pt x="36" y="84"/>
                      <a:pt x="28"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1" name="Freeform 260"/>
              <p:cNvSpPr>
                <a:spLocks/>
              </p:cNvSpPr>
              <p:nvPr/>
            </p:nvSpPr>
            <p:spPr bwMode="auto">
              <a:xfrm>
                <a:off x="3430481" y="2157982"/>
                <a:ext cx="41972" cy="76235"/>
              </a:xfrm>
              <a:custGeom>
                <a:avLst/>
                <a:gdLst>
                  <a:gd name="T0" fmla="*/ 37 w 62"/>
                  <a:gd name="T1" fmla="*/ 113 h 113"/>
                  <a:gd name="T2" fmla="*/ 37 w 62"/>
                  <a:gd name="T3" fmla="*/ 99 h 113"/>
                  <a:gd name="T4" fmla="*/ 62 w 62"/>
                  <a:gd name="T5" fmla="*/ 73 h 113"/>
                  <a:gd name="T6" fmla="*/ 39 w 62"/>
                  <a:gd name="T7" fmla="*/ 47 h 113"/>
                  <a:gd name="T8" fmla="*/ 22 w 62"/>
                  <a:gd name="T9" fmla="*/ 35 h 113"/>
                  <a:gd name="T10" fmla="*/ 34 w 62"/>
                  <a:gd name="T11" fmla="*/ 27 h 113"/>
                  <a:gd name="T12" fmla="*/ 54 w 62"/>
                  <a:gd name="T13" fmla="*/ 32 h 113"/>
                  <a:gd name="T14" fmla="*/ 58 w 62"/>
                  <a:gd name="T15" fmla="*/ 16 h 113"/>
                  <a:gd name="T16" fmla="*/ 38 w 62"/>
                  <a:gd name="T17" fmla="*/ 12 h 113"/>
                  <a:gd name="T18" fmla="*/ 38 w 62"/>
                  <a:gd name="T19" fmla="*/ 0 h 113"/>
                  <a:gd name="T20" fmla="*/ 24 w 62"/>
                  <a:gd name="T21" fmla="*/ 0 h 113"/>
                  <a:gd name="T22" fmla="*/ 24 w 62"/>
                  <a:gd name="T23" fmla="*/ 13 h 113"/>
                  <a:gd name="T24" fmla="*/ 1 w 62"/>
                  <a:gd name="T25" fmla="*/ 37 h 113"/>
                  <a:gd name="T26" fmla="*/ 26 w 62"/>
                  <a:gd name="T27" fmla="*/ 63 h 113"/>
                  <a:gd name="T28" fmla="*/ 40 w 62"/>
                  <a:gd name="T29" fmla="*/ 75 h 113"/>
                  <a:gd name="T30" fmla="*/ 27 w 62"/>
                  <a:gd name="T31" fmla="*/ 84 h 113"/>
                  <a:gd name="T32" fmla="*/ 4 w 62"/>
                  <a:gd name="T33" fmla="*/ 77 h 113"/>
                  <a:gd name="T34" fmla="*/ 0 w 62"/>
                  <a:gd name="T35" fmla="*/ 94 h 113"/>
                  <a:gd name="T36" fmla="*/ 23 w 62"/>
                  <a:gd name="T37" fmla="*/ 100 h 113"/>
                  <a:gd name="T38" fmla="*/ 23 w 62"/>
                  <a:gd name="T39" fmla="*/ 113 h 113"/>
                  <a:gd name="T40" fmla="*/ 37 w 62"/>
                  <a:gd name="T4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113">
                    <a:moveTo>
                      <a:pt x="37" y="113"/>
                    </a:moveTo>
                    <a:cubicBezTo>
                      <a:pt x="37" y="99"/>
                      <a:pt x="37" y="99"/>
                      <a:pt x="37" y="99"/>
                    </a:cubicBezTo>
                    <a:cubicBezTo>
                      <a:pt x="53" y="96"/>
                      <a:pt x="62" y="85"/>
                      <a:pt x="62" y="73"/>
                    </a:cubicBezTo>
                    <a:cubicBezTo>
                      <a:pt x="62" y="60"/>
                      <a:pt x="55" y="53"/>
                      <a:pt x="39" y="47"/>
                    </a:cubicBezTo>
                    <a:cubicBezTo>
                      <a:pt x="27" y="43"/>
                      <a:pt x="22" y="40"/>
                      <a:pt x="22" y="35"/>
                    </a:cubicBezTo>
                    <a:cubicBezTo>
                      <a:pt x="22" y="31"/>
                      <a:pt x="25" y="27"/>
                      <a:pt x="34" y="27"/>
                    </a:cubicBezTo>
                    <a:cubicBezTo>
                      <a:pt x="44" y="27"/>
                      <a:pt x="50" y="30"/>
                      <a:pt x="54" y="32"/>
                    </a:cubicBezTo>
                    <a:cubicBezTo>
                      <a:pt x="58" y="16"/>
                      <a:pt x="58" y="16"/>
                      <a:pt x="58" y="16"/>
                    </a:cubicBezTo>
                    <a:cubicBezTo>
                      <a:pt x="53" y="14"/>
                      <a:pt x="47" y="12"/>
                      <a:pt x="38" y="12"/>
                    </a:cubicBezTo>
                    <a:cubicBezTo>
                      <a:pt x="38" y="0"/>
                      <a:pt x="38" y="0"/>
                      <a:pt x="38" y="0"/>
                    </a:cubicBezTo>
                    <a:cubicBezTo>
                      <a:pt x="24" y="0"/>
                      <a:pt x="24" y="0"/>
                      <a:pt x="24" y="0"/>
                    </a:cubicBezTo>
                    <a:cubicBezTo>
                      <a:pt x="24" y="13"/>
                      <a:pt x="24" y="13"/>
                      <a:pt x="24" y="13"/>
                    </a:cubicBezTo>
                    <a:cubicBezTo>
                      <a:pt x="9" y="16"/>
                      <a:pt x="1" y="25"/>
                      <a:pt x="1" y="37"/>
                    </a:cubicBezTo>
                    <a:cubicBezTo>
                      <a:pt x="1" y="51"/>
                      <a:pt x="11" y="58"/>
                      <a:pt x="26" y="63"/>
                    </a:cubicBezTo>
                    <a:cubicBezTo>
                      <a:pt x="36" y="66"/>
                      <a:pt x="40" y="70"/>
                      <a:pt x="40" y="75"/>
                    </a:cubicBezTo>
                    <a:cubicBezTo>
                      <a:pt x="40" y="80"/>
                      <a:pt x="35" y="84"/>
                      <a:pt x="27" y="84"/>
                    </a:cubicBezTo>
                    <a:cubicBezTo>
                      <a:pt x="18" y="84"/>
                      <a:pt x="10" y="81"/>
                      <a:pt x="4" y="77"/>
                    </a:cubicBezTo>
                    <a:cubicBezTo>
                      <a:pt x="0" y="94"/>
                      <a:pt x="0" y="94"/>
                      <a:pt x="0" y="94"/>
                    </a:cubicBezTo>
                    <a:cubicBezTo>
                      <a:pt x="5" y="97"/>
                      <a:pt x="14" y="99"/>
                      <a:pt x="23" y="100"/>
                    </a:cubicBezTo>
                    <a:cubicBezTo>
                      <a:pt x="23" y="113"/>
                      <a:pt x="23" y="113"/>
                      <a:pt x="23" y="113"/>
                    </a:cubicBezTo>
                    <a:lnTo>
                      <a:pt x="37"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2" name="Freeform 261"/>
              <p:cNvSpPr>
                <a:spLocks noEditPoints="1"/>
              </p:cNvSpPr>
              <p:nvPr/>
            </p:nvSpPr>
            <p:spPr bwMode="auto">
              <a:xfrm>
                <a:off x="3520136" y="2077464"/>
                <a:ext cx="95937" cy="96508"/>
              </a:xfrm>
              <a:custGeom>
                <a:avLst/>
                <a:gdLst>
                  <a:gd name="T0" fmla="*/ 0 w 142"/>
                  <a:gd name="T1" fmla="*/ 71 h 143"/>
                  <a:gd name="T2" fmla="*/ 71 w 142"/>
                  <a:gd name="T3" fmla="*/ 143 h 143"/>
                  <a:gd name="T4" fmla="*/ 142 w 142"/>
                  <a:gd name="T5" fmla="*/ 71 h 143"/>
                  <a:gd name="T6" fmla="*/ 71 w 142"/>
                  <a:gd name="T7" fmla="*/ 0 h 143"/>
                  <a:gd name="T8" fmla="*/ 0 w 142"/>
                  <a:gd name="T9" fmla="*/ 71 h 143"/>
                  <a:gd name="T10" fmla="*/ 125 w 142"/>
                  <a:gd name="T11" fmla="*/ 71 h 143"/>
                  <a:gd name="T12" fmla="*/ 71 w 142"/>
                  <a:gd name="T13" fmla="*/ 126 h 143"/>
                  <a:gd name="T14" fmla="*/ 17 w 142"/>
                  <a:gd name="T15" fmla="*/ 71 h 143"/>
                  <a:gd name="T16" fmla="*/ 71 w 142"/>
                  <a:gd name="T17" fmla="*/ 17 h 143"/>
                  <a:gd name="T18" fmla="*/ 125 w 142"/>
                  <a:gd name="T19" fmla="*/ 7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43">
                    <a:moveTo>
                      <a:pt x="0" y="71"/>
                    </a:moveTo>
                    <a:cubicBezTo>
                      <a:pt x="0" y="111"/>
                      <a:pt x="32" y="143"/>
                      <a:pt x="71" y="143"/>
                    </a:cubicBezTo>
                    <a:cubicBezTo>
                      <a:pt x="110" y="143"/>
                      <a:pt x="142" y="111"/>
                      <a:pt x="142" y="71"/>
                    </a:cubicBezTo>
                    <a:cubicBezTo>
                      <a:pt x="142" y="32"/>
                      <a:pt x="110" y="0"/>
                      <a:pt x="71" y="0"/>
                    </a:cubicBezTo>
                    <a:cubicBezTo>
                      <a:pt x="32" y="0"/>
                      <a:pt x="0" y="32"/>
                      <a:pt x="0" y="71"/>
                    </a:cubicBezTo>
                    <a:close/>
                    <a:moveTo>
                      <a:pt x="125" y="71"/>
                    </a:moveTo>
                    <a:cubicBezTo>
                      <a:pt x="125" y="101"/>
                      <a:pt x="101" y="126"/>
                      <a:pt x="71" y="126"/>
                    </a:cubicBezTo>
                    <a:cubicBezTo>
                      <a:pt x="41" y="126"/>
                      <a:pt x="17" y="101"/>
                      <a:pt x="17" y="71"/>
                    </a:cubicBezTo>
                    <a:cubicBezTo>
                      <a:pt x="17" y="41"/>
                      <a:pt x="41" y="17"/>
                      <a:pt x="71" y="17"/>
                    </a:cubicBezTo>
                    <a:cubicBezTo>
                      <a:pt x="101" y="17"/>
                      <a:pt x="125" y="41"/>
                      <a:pt x="125"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3" name="Freeform 262"/>
              <p:cNvSpPr>
                <a:spLocks/>
              </p:cNvSpPr>
              <p:nvPr/>
            </p:nvSpPr>
            <p:spPr bwMode="auto">
              <a:xfrm>
                <a:off x="3553257" y="2099164"/>
                <a:ext cx="28267" cy="52537"/>
              </a:xfrm>
              <a:custGeom>
                <a:avLst/>
                <a:gdLst>
                  <a:gd name="T0" fmla="*/ 16 w 42"/>
                  <a:gd name="T1" fmla="*/ 0 h 78"/>
                  <a:gd name="T2" fmla="*/ 16 w 42"/>
                  <a:gd name="T3" fmla="*/ 9 h 78"/>
                  <a:gd name="T4" fmla="*/ 0 w 42"/>
                  <a:gd name="T5" fmla="*/ 26 h 78"/>
                  <a:gd name="T6" fmla="*/ 17 w 42"/>
                  <a:gd name="T7" fmla="*/ 44 h 78"/>
                  <a:gd name="T8" fmla="*/ 28 w 42"/>
                  <a:gd name="T9" fmla="*/ 52 h 78"/>
                  <a:gd name="T10" fmla="*/ 18 w 42"/>
                  <a:gd name="T11" fmla="*/ 58 h 78"/>
                  <a:gd name="T12" fmla="*/ 3 w 42"/>
                  <a:gd name="T13" fmla="*/ 54 h 78"/>
                  <a:gd name="T14" fmla="*/ 0 w 42"/>
                  <a:gd name="T15" fmla="*/ 65 h 78"/>
                  <a:gd name="T16" fmla="*/ 16 w 42"/>
                  <a:gd name="T17" fmla="*/ 69 h 78"/>
                  <a:gd name="T18" fmla="*/ 16 w 42"/>
                  <a:gd name="T19" fmla="*/ 78 h 78"/>
                  <a:gd name="T20" fmla="*/ 25 w 42"/>
                  <a:gd name="T21" fmla="*/ 78 h 78"/>
                  <a:gd name="T22" fmla="*/ 25 w 42"/>
                  <a:gd name="T23" fmla="*/ 69 h 78"/>
                  <a:gd name="T24" fmla="*/ 42 w 42"/>
                  <a:gd name="T25" fmla="*/ 51 h 78"/>
                  <a:gd name="T26" fmla="*/ 26 w 42"/>
                  <a:gd name="T27" fmla="*/ 33 h 78"/>
                  <a:gd name="T28" fmla="*/ 15 w 42"/>
                  <a:gd name="T29" fmla="*/ 25 h 78"/>
                  <a:gd name="T30" fmla="*/ 23 w 42"/>
                  <a:gd name="T31" fmla="*/ 19 h 78"/>
                  <a:gd name="T32" fmla="*/ 37 w 42"/>
                  <a:gd name="T33" fmla="*/ 23 h 78"/>
                  <a:gd name="T34" fmla="*/ 40 w 42"/>
                  <a:gd name="T35" fmla="*/ 12 h 78"/>
                  <a:gd name="T36" fmla="*/ 26 w 42"/>
                  <a:gd name="T37" fmla="*/ 9 h 78"/>
                  <a:gd name="T38" fmla="*/ 26 w 42"/>
                  <a:gd name="T39" fmla="*/ 0 h 78"/>
                  <a:gd name="T40" fmla="*/ 16 w 42"/>
                  <a:gd name="T4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78">
                    <a:moveTo>
                      <a:pt x="16" y="0"/>
                    </a:moveTo>
                    <a:cubicBezTo>
                      <a:pt x="16" y="9"/>
                      <a:pt x="16" y="9"/>
                      <a:pt x="16" y="9"/>
                    </a:cubicBezTo>
                    <a:cubicBezTo>
                      <a:pt x="6" y="11"/>
                      <a:pt x="0" y="18"/>
                      <a:pt x="0" y="26"/>
                    </a:cubicBezTo>
                    <a:cubicBezTo>
                      <a:pt x="0" y="36"/>
                      <a:pt x="7" y="40"/>
                      <a:pt x="17" y="44"/>
                    </a:cubicBezTo>
                    <a:cubicBezTo>
                      <a:pt x="25" y="46"/>
                      <a:pt x="28" y="49"/>
                      <a:pt x="28" y="52"/>
                    </a:cubicBezTo>
                    <a:cubicBezTo>
                      <a:pt x="28" y="56"/>
                      <a:pt x="24" y="58"/>
                      <a:pt x="18" y="58"/>
                    </a:cubicBezTo>
                    <a:cubicBezTo>
                      <a:pt x="12" y="58"/>
                      <a:pt x="7" y="56"/>
                      <a:pt x="3" y="54"/>
                    </a:cubicBezTo>
                    <a:cubicBezTo>
                      <a:pt x="0" y="65"/>
                      <a:pt x="0" y="65"/>
                      <a:pt x="0" y="65"/>
                    </a:cubicBezTo>
                    <a:cubicBezTo>
                      <a:pt x="3" y="67"/>
                      <a:pt x="10" y="69"/>
                      <a:pt x="16" y="69"/>
                    </a:cubicBezTo>
                    <a:cubicBezTo>
                      <a:pt x="16" y="78"/>
                      <a:pt x="16" y="78"/>
                      <a:pt x="16" y="78"/>
                    </a:cubicBezTo>
                    <a:cubicBezTo>
                      <a:pt x="25" y="78"/>
                      <a:pt x="25" y="78"/>
                      <a:pt x="25" y="78"/>
                    </a:cubicBezTo>
                    <a:cubicBezTo>
                      <a:pt x="25" y="69"/>
                      <a:pt x="25" y="69"/>
                      <a:pt x="25" y="69"/>
                    </a:cubicBezTo>
                    <a:cubicBezTo>
                      <a:pt x="36" y="67"/>
                      <a:pt x="42" y="59"/>
                      <a:pt x="42" y="51"/>
                    </a:cubicBezTo>
                    <a:cubicBezTo>
                      <a:pt x="42" y="42"/>
                      <a:pt x="38" y="37"/>
                      <a:pt x="26" y="33"/>
                    </a:cubicBezTo>
                    <a:cubicBezTo>
                      <a:pt x="18" y="30"/>
                      <a:pt x="15" y="28"/>
                      <a:pt x="15" y="25"/>
                    </a:cubicBezTo>
                    <a:cubicBezTo>
                      <a:pt x="15" y="22"/>
                      <a:pt x="17" y="19"/>
                      <a:pt x="23" y="19"/>
                    </a:cubicBezTo>
                    <a:cubicBezTo>
                      <a:pt x="30" y="19"/>
                      <a:pt x="34" y="22"/>
                      <a:pt x="37" y="23"/>
                    </a:cubicBezTo>
                    <a:cubicBezTo>
                      <a:pt x="40" y="12"/>
                      <a:pt x="40" y="12"/>
                      <a:pt x="40" y="12"/>
                    </a:cubicBezTo>
                    <a:cubicBezTo>
                      <a:pt x="36" y="10"/>
                      <a:pt x="32" y="9"/>
                      <a:pt x="26" y="9"/>
                    </a:cubicBezTo>
                    <a:cubicBezTo>
                      <a:pt x="26" y="0"/>
                      <a:pt x="26" y="0"/>
                      <a:pt x="26" y="0"/>
                    </a:cubicBezTo>
                    <a:lnTo>
                      <a:pt x="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4" name="Freeform 263"/>
              <p:cNvSpPr>
                <a:spLocks/>
              </p:cNvSpPr>
              <p:nvPr/>
            </p:nvSpPr>
            <p:spPr bwMode="auto">
              <a:xfrm>
                <a:off x="3382512" y="2125432"/>
                <a:ext cx="139051" cy="107929"/>
              </a:xfrm>
              <a:custGeom>
                <a:avLst/>
                <a:gdLst>
                  <a:gd name="T0" fmla="*/ 190 w 206"/>
                  <a:gd name="T1" fmla="*/ 160 h 160"/>
                  <a:gd name="T2" fmla="*/ 206 w 206"/>
                  <a:gd name="T3" fmla="*/ 104 h 160"/>
                  <a:gd name="T4" fmla="*/ 103 w 206"/>
                  <a:gd name="T5" fmla="*/ 0 h 160"/>
                  <a:gd name="T6" fmla="*/ 0 w 206"/>
                  <a:gd name="T7" fmla="*/ 104 h 160"/>
                  <a:gd name="T8" fmla="*/ 17 w 206"/>
                  <a:gd name="T9" fmla="*/ 160 h 160"/>
                  <a:gd name="T10" fmla="*/ 48 w 206"/>
                  <a:gd name="T11" fmla="*/ 160 h 160"/>
                  <a:gd name="T12" fmla="*/ 25 w 206"/>
                  <a:gd name="T13" fmla="*/ 104 h 160"/>
                  <a:gd name="T14" fmla="*/ 103 w 206"/>
                  <a:gd name="T15" fmla="*/ 25 h 160"/>
                  <a:gd name="T16" fmla="*/ 182 w 206"/>
                  <a:gd name="T17" fmla="*/ 104 h 160"/>
                  <a:gd name="T18" fmla="*/ 158 w 206"/>
                  <a:gd name="T19" fmla="*/ 160 h 160"/>
                  <a:gd name="T20" fmla="*/ 190 w 206"/>
                  <a:gd name="T21"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160">
                    <a:moveTo>
                      <a:pt x="190" y="160"/>
                    </a:moveTo>
                    <a:cubicBezTo>
                      <a:pt x="200" y="144"/>
                      <a:pt x="206" y="125"/>
                      <a:pt x="206" y="104"/>
                    </a:cubicBezTo>
                    <a:cubicBezTo>
                      <a:pt x="206" y="47"/>
                      <a:pt x="160" y="0"/>
                      <a:pt x="103" y="0"/>
                    </a:cubicBezTo>
                    <a:cubicBezTo>
                      <a:pt x="46" y="0"/>
                      <a:pt x="0" y="47"/>
                      <a:pt x="0" y="104"/>
                    </a:cubicBezTo>
                    <a:cubicBezTo>
                      <a:pt x="0" y="125"/>
                      <a:pt x="6" y="144"/>
                      <a:pt x="17" y="160"/>
                    </a:cubicBezTo>
                    <a:cubicBezTo>
                      <a:pt x="48" y="160"/>
                      <a:pt x="48" y="160"/>
                      <a:pt x="48" y="160"/>
                    </a:cubicBezTo>
                    <a:cubicBezTo>
                      <a:pt x="34" y="146"/>
                      <a:pt x="25" y="126"/>
                      <a:pt x="25" y="104"/>
                    </a:cubicBezTo>
                    <a:cubicBezTo>
                      <a:pt x="25" y="60"/>
                      <a:pt x="60" y="25"/>
                      <a:pt x="103" y="25"/>
                    </a:cubicBezTo>
                    <a:cubicBezTo>
                      <a:pt x="146" y="25"/>
                      <a:pt x="182" y="60"/>
                      <a:pt x="182" y="104"/>
                    </a:cubicBezTo>
                    <a:cubicBezTo>
                      <a:pt x="182" y="126"/>
                      <a:pt x="173" y="146"/>
                      <a:pt x="158" y="160"/>
                    </a:cubicBezTo>
                    <a:lnTo>
                      <a:pt x="190"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5" name="Freeform 264"/>
              <p:cNvSpPr>
                <a:spLocks noEditPoints="1"/>
              </p:cNvSpPr>
              <p:nvPr/>
            </p:nvSpPr>
            <p:spPr bwMode="auto">
              <a:xfrm>
                <a:off x="3212624" y="2239643"/>
                <a:ext cx="436569" cy="47112"/>
              </a:xfrm>
              <a:custGeom>
                <a:avLst/>
                <a:gdLst>
                  <a:gd name="T0" fmla="*/ 608 w 647"/>
                  <a:gd name="T1" fmla="*/ 0 h 70"/>
                  <a:gd name="T2" fmla="*/ 39 w 647"/>
                  <a:gd name="T3" fmla="*/ 0 h 70"/>
                  <a:gd name="T4" fmla="*/ 0 w 647"/>
                  <a:gd name="T5" fmla="*/ 18 h 70"/>
                  <a:gd name="T6" fmla="*/ 0 w 647"/>
                  <a:gd name="T7" fmla="*/ 51 h 70"/>
                  <a:gd name="T8" fmla="*/ 39 w 647"/>
                  <a:gd name="T9" fmla="*/ 70 h 70"/>
                  <a:gd name="T10" fmla="*/ 608 w 647"/>
                  <a:gd name="T11" fmla="*/ 70 h 70"/>
                  <a:gd name="T12" fmla="*/ 647 w 647"/>
                  <a:gd name="T13" fmla="*/ 51 h 70"/>
                  <a:gd name="T14" fmla="*/ 647 w 647"/>
                  <a:gd name="T15" fmla="*/ 18 h 70"/>
                  <a:gd name="T16" fmla="*/ 608 w 647"/>
                  <a:gd name="T17" fmla="*/ 0 h 70"/>
                  <a:gd name="T18" fmla="*/ 84 w 647"/>
                  <a:gd name="T19" fmla="*/ 56 h 70"/>
                  <a:gd name="T20" fmla="*/ 39 w 647"/>
                  <a:gd name="T21" fmla="*/ 56 h 70"/>
                  <a:gd name="T22" fmla="*/ 30 w 647"/>
                  <a:gd name="T23" fmla="*/ 51 h 70"/>
                  <a:gd name="T24" fmla="*/ 30 w 647"/>
                  <a:gd name="T25" fmla="*/ 18 h 70"/>
                  <a:gd name="T26" fmla="*/ 39 w 647"/>
                  <a:gd name="T27" fmla="*/ 14 h 70"/>
                  <a:gd name="T28" fmla="*/ 84 w 647"/>
                  <a:gd name="T29" fmla="*/ 14 h 70"/>
                  <a:gd name="T30" fmla="*/ 75 w 647"/>
                  <a:gd name="T31" fmla="*/ 18 h 70"/>
                  <a:gd name="T32" fmla="*/ 75 w 647"/>
                  <a:gd name="T33" fmla="*/ 51 h 70"/>
                  <a:gd name="T34" fmla="*/ 84 w 647"/>
                  <a:gd name="T35" fmla="*/ 5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7" h="70">
                    <a:moveTo>
                      <a:pt x="608" y="0"/>
                    </a:moveTo>
                    <a:cubicBezTo>
                      <a:pt x="39" y="0"/>
                      <a:pt x="39" y="0"/>
                      <a:pt x="39" y="0"/>
                    </a:cubicBezTo>
                    <a:cubicBezTo>
                      <a:pt x="18" y="0"/>
                      <a:pt x="0" y="9"/>
                      <a:pt x="0" y="18"/>
                    </a:cubicBezTo>
                    <a:cubicBezTo>
                      <a:pt x="0" y="51"/>
                      <a:pt x="0" y="51"/>
                      <a:pt x="0" y="51"/>
                    </a:cubicBezTo>
                    <a:cubicBezTo>
                      <a:pt x="0" y="61"/>
                      <a:pt x="18" y="70"/>
                      <a:pt x="39" y="70"/>
                    </a:cubicBezTo>
                    <a:cubicBezTo>
                      <a:pt x="608" y="70"/>
                      <a:pt x="608" y="70"/>
                      <a:pt x="608" y="70"/>
                    </a:cubicBezTo>
                    <a:cubicBezTo>
                      <a:pt x="630" y="70"/>
                      <a:pt x="647" y="61"/>
                      <a:pt x="647" y="51"/>
                    </a:cubicBezTo>
                    <a:cubicBezTo>
                      <a:pt x="647" y="18"/>
                      <a:pt x="647" y="18"/>
                      <a:pt x="647" y="18"/>
                    </a:cubicBezTo>
                    <a:cubicBezTo>
                      <a:pt x="647" y="9"/>
                      <a:pt x="630" y="0"/>
                      <a:pt x="608" y="0"/>
                    </a:cubicBezTo>
                    <a:close/>
                    <a:moveTo>
                      <a:pt x="84" y="56"/>
                    </a:moveTo>
                    <a:cubicBezTo>
                      <a:pt x="39" y="56"/>
                      <a:pt x="39" y="56"/>
                      <a:pt x="39" y="56"/>
                    </a:cubicBezTo>
                    <a:cubicBezTo>
                      <a:pt x="34" y="56"/>
                      <a:pt x="30" y="54"/>
                      <a:pt x="30" y="51"/>
                    </a:cubicBezTo>
                    <a:cubicBezTo>
                      <a:pt x="30" y="18"/>
                      <a:pt x="30" y="18"/>
                      <a:pt x="30" y="18"/>
                    </a:cubicBezTo>
                    <a:cubicBezTo>
                      <a:pt x="30" y="16"/>
                      <a:pt x="34" y="14"/>
                      <a:pt x="39" y="14"/>
                    </a:cubicBezTo>
                    <a:cubicBezTo>
                      <a:pt x="84" y="14"/>
                      <a:pt x="84" y="14"/>
                      <a:pt x="84" y="14"/>
                    </a:cubicBezTo>
                    <a:cubicBezTo>
                      <a:pt x="79" y="14"/>
                      <a:pt x="75" y="16"/>
                      <a:pt x="75" y="18"/>
                    </a:cubicBezTo>
                    <a:cubicBezTo>
                      <a:pt x="75" y="51"/>
                      <a:pt x="75" y="51"/>
                      <a:pt x="75" y="51"/>
                    </a:cubicBezTo>
                    <a:cubicBezTo>
                      <a:pt x="75" y="54"/>
                      <a:pt x="79" y="56"/>
                      <a:pt x="8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66" name="Freeform 265"/>
              <p:cNvSpPr>
                <a:spLocks noEditPoints="1"/>
              </p:cNvSpPr>
              <p:nvPr/>
            </p:nvSpPr>
            <p:spPr bwMode="auto">
              <a:xfrm>
                <a:off x="3234896" y="2294749"/>
                <a:ext cx="400593" cy="240413"/>
              </a:xfrm>
              <a:custGeom>
                <a:avLst/>
                <a:gdLst>
                  <a:gd name="T0" fmla="*/ 0 w 594"/>
                  <a:gd name="T1" fmla="*/ 297 h 356"/>
                  <a:gd name="T2" fmla="*/ 59 w 594"/>
                  <a:gd name="T3" fmla="*/ 356 h 356"/>
                  <a:gd name="T4" fmla="*/ 534 w 594"/>
                  <a:gd name="T5" fmla="*/ 356 h 356"/>
                  <a:gd name="T6" fmla="*/ 594 w 594"/>
                  <a:gd name="T7" fmla="*/ 297 h 356"/>
                  <a:gd name="T8" fmla="*/ 594 w 594"/>
                  <a:gd name="T9" fmla="*/ 0 h 356"/>
                  <a:gd name="T10" fmla="*/ 0 w 594"/>
                  <a:gd name="T11" fmla="*/ 0 h 356"/>
                  <a:gd name="T12" fmla="*/ 0 w 594"/>
                  <a:gd name="T13" fmla="*/ 297 h 356"/>
                  <a:gd name="T14" fmla="*/ 35 w 594"/>
                  <a:gd name="T15" fmla="*/ 35 h 356"/>
                  <a:gd name="T16" fmla="*/ 70 w 594"/>
                  <a:gd name="T17" fmla="*/ 35 h 356"/>
                  <a:gd name="T18" fmla="*/ 70 w 594"/>
                  <a:gd name="T19" fmla="*/ 297 h 356"/>
                  <a:gd name="T20" fmla="*/ 94 w 594"/>
                  <a:gd name="T21" fmla="*/ 321 h 356"/>
                  <a:gd name="T22" fmla="*/ 59 w 594"/>
                  <a:gd name="T23" fmla="*/ 321 h 356"/>
                  <a:gd name="T24" fmla="*/ 35 w 594"/>
                  <a:gd name="T25" fmla="*/ 297 h 356"/>
                  <a:gd name="T26" fmla="*/ 35 w 594"/>
                  <a:gd name="T27" fmla="*/ 3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4" h="356">
                    <a:moveTo>
                      <a:pt x="0" y="297"/>
                    </a:moveTo>
                    <a:cubicBezTo>
                      <a:pt x="0" y="330"/>
                      <a:pt x="27" y="356"/>
                      <a:pt x="59" y="356"/>
                    </a:cubicBezTo>
                    <a:cubicBezTo>
                      <a:pt x="534" y="356"/>
                      <a:pt x="534" y="356"/>
                      <a:pt x="534" y="356"/>
                    </a:cubicBezTo>
                    <a:cubicBezTo>
                      <a:pt x="567" y="356"/>
                      <a:pt x="594" y="330"/>
                      <a:pt x="594" y="297"/>
                    </a:cubicBezTo>
                    <a:cubicBezTo>
                      <a:pt x="594" y="0"/>
                      <a:pt x="594" y="0"/>
                      <a:pt x="594" y="0"/>
                    </a:cubicBezTo>
                    <a:cubicBezTo>
                      <a:pt x="0" y="0"/>
                      <a:pt x="0" y="0"/>
                      <a:pt x="0" y="0"/>
                    </a:cubicBezTo>
                    <a:lnTo>
                      <a:pt x="0" y="297"/>
                    </a:lnTo>
                    <a:close/>
                    <a:moveTo>
                      <a:pt x="35" y="35"/>
                    </a:moveTo>
                    <a:cubicBezTo>
                      <a:pt x="70" y="35"/>
                      <a:pt x="70" y="35"/>
                      <a:pt x="70" y="35"/>
                    </a:cubicBezTo>
                    <a:cubicBezTo>
                      <a:pt x="70" y="297"/>
                      <a:pt x="70" y="297"/>
                      <a:pt x="70" y="297"/>
                    </a:cubicBezTo>
                    <a:cubicBezTo>
                      <a:pt x="70" y="310"/>
                      <a:pt x="81" y="321"/>
                      <a:pt x="94" y="321"/>
                    </a:cubicBezTo>
                    <a:cubicBezTo>
                      <a:pt x="59" y="321"/>
                      <a:pt x="59" y="321"/>
                      <a:pt x="59" y="321"/>
                    </a:cubicBezTo>
                    <a:cubicBezTo>
                      <a:pt x="46" y="321"/>
                      <a:pt x="35" y="310"/>
                      <a:pt x="35" y="297"/>
                    </a:cubicBezTo>
                    <a:lnTo>
                      <a:pt x="3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71" name="组合 70"/>
          <p:cNvGrpSpPr/>
          <p:nvPr/>
        </p:nvGrpSpPr>
        <p:grpSpPr>
          <a:xfrm>
            <a:off x="5751925" y="2426989"/>
            <a:ext cx="671854" cy="668826"/>
            <a:chOff x="5857632" y="2214665"/>
            <a:chExt cx="682519" cy="682519"/>
          </a:xfrm>
        </p:grpSpPr>
        <p:grpSp>
          <p:nvGrpSpPr>
            <p:cNvPr id="72" name="组合 71"/>
            <p:cNvGrpSpPr/>
            <p:nvPr/>
          </p:nvGrpSpPr>
          <p:grpSpPr>
            <a:xfrm>
              <a:off x="5857632" y="2214665"/>
              <a:ext cx="682519" cy="682519"/>
              <a:chOff x="2646157" y="1103874"/>
              <a:chExt cx="910025" cy="910025"/>
            </a:xfrm>
          </p:grpSpPr>
          <p:grpSp>
            <p:nvGrpSpPr>
              <p:cNvPr id="79" name="组合 78"/>
              <p:cNvGrpSpPr/>
              <p:nvPr/>
            </p:nvGrpSpPr>
            <p:grpSpPr>
              <a:xfrm>
                <a:off x="2646157" y="1103874"/>
                <a:ext cx="910025" cy="910025"/>
                <a:chOff x="1236675" y="2423160"/>
                <a:chExt cx="1950720" cy="1950720"/>
              </a:xfrm>
            </p:grpSpPr>
            <p:sp>
              <p:nvSpPr>
                <p:cNvPr id="81" name="椭圆 80"/>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82" name="椭圆 81"/>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80" name="椭圆 79"/>
              <p:cNvSpPr/>
              <p:nvPr/>
            </p:nvSpPr>
            <p:spPr>
              <a:xfrm>
                <a:off x="2792045" y="1249762"/>
                <a:ext cx="618249" cy="618249"/>
              </a:xfrm>
              <a:prstGeom prst="ellipse">
                <a:avLst/>
              </a:prstGeom>
              <a:solidFill>
                <a:srgbClr val="075F9B"/>
              </a:solidFill>
              <a:ln>
                <a:noFill/>
              </a:ln>
              <a:effectLst>
                <a:innerShdw dist="635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73" name="组合 72"/>
            <p:cNvGrpSpPr/>
            <p:nvPr/>
          </p:nvGrpSpPr>
          <p:grpSpPr>
            <a:xfrm>
              <a:off x="6074185" y="2429210"/>
              <a:ext cx="271856" cy="256505"/>
              <a:chOff x="3098700" y="5569159"/>
              <a:chExt cx="642147" cy="605886"/>
            </a:xfrm>
            <a:solidFill>
              <a:schemeClr val="bg1"/>
            </a:solidFill>
          </p:grpSpPr>
          <p:sp>
            <p:nvSpPr>
              <p:cNvPr id="74" name="Freeform 349"/>
              <p:cNvSpPr>
                <a:spLocks/>
              </p:cNvSpPr>
              <p:nvPr/>
            </p:nvSpPr>
            <p:spPr bwMode="auto">
              <a:xfrm>
                <a:off x="3119543" y="5569159"/>
                <a:ext cx="621304" cy="392027"/>
              </a:xfrm>
              <a:custGeom>
                <a:avLst/>
                <a:gdLst>
                  <a:gd name="T0" fmla="*/ 880 w 921"/>
                  <a:gd name="T1" fmla="*/ 447 h 581"/>
                  <a:gd name="T2" fmla="*/ 879 w 921"/>
                  <a:gd name="T3" fmla="*/ 427 h 581"/>
                  <a:gd name="T4" fmla="*/ 431 w 921"/>
                  <a:gd name="T5" fmla="*/ 0 h 581"/>
                  <a:gd name="T6" fmla="*/ 3 w 921"/>
                  <a:gd name="T7" fmla="*/ 317 h 581"/>
                  <a:gd name="T8" fmla="*/ 0 w 921"/>
                  <a:gd name="T9" fmla="*/ 326 h 581"/>
                  <a:gd name="T10" fmla="*/ 108 w 921"/>
                  <a:gd name="T11" fmla="*/ 326 h 581"/>
                  <a:gd name="T12" fmla="*/ 109 w 921"/>
                  <a:gd name="T13" fmla="*/ 322 h 581"/>
                  <a:gd name="T14" fmla="*/ 431 w 921"/>
                  <a:gd name="T15" fmla="*/ 102 h 581"/>
                  <a:gd name="T16" fmla="*/ 776 w 921"/>
                  <a:gd name="T17" fmla="*/ 424 h 581"/>
                  <a:gd name="T18" fmla="*/ 778 w 921"/>
                  <a:gd name="T19" fmla="*/ 447 h 581"/>
                  <a:gd name="T20" fmla="*/ 729 w 921"/>
                  <a:gd name="T21" fmla="*/ 447 h 581"/>
                  <a:gd name="T22" fmla="*/ 826 w 921"/>
                  <a:gd name="T23" fmla="*/ 581 h 581"/>
                  <a:gd name="T24" fmla="*/ 921 w 921"/>
                  <a:gd name="T25" fmla="*/ 447 h 581"/>
                  <a:gd name="T26" fmla="*/ 880 w 921"/>
                  <a:gd name="T27" fmla="*/ 44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21" h="581">
                    <a:moveTo>
                      <a:pt x="880" y="447"/>
                    </a:moveTo>
                    <a:cubicBezTo>
                      <a:pt x="879" y="427"/>
                      <a:pt x="879" y="427"/>
                      <a:pt x="879" y="427"/>
                    </a:cubicBezTo>
                    <a:cubicBezTo>
                      <a:pt x="867" y="187"/>
                      <a:pt x="670" y="0"/>
                      <a:pt x="431" y="0"/>
                    </a:cubicBezTo>
                    <a:cubicBezTo>
                      <a:pt x="236" y="0"/>
                      <a:pt x="60" y="130"/>
                      <a:pt x="3" y="317"/>
                    </a:cubicBezTo>
                    <a:cubicBezTo>
                      <a:pt x="0" y="326"/>
                      <a:pt x="0" y="326"/>
                      <a:pt x="0" y="326"/>
                    </a:cubicBezTo>
                    <a:cubicBezTo>
                      <a:pt x="108" y="326"/>
                      <a:pt x="108" y="326"/>
                      <a:pt x="108" y="326"/>
                    </a:cubicBezTo>
                    <a:cubicBezTo>
                      <a:pt x="109" y="322"/>
                      <a:pt x="109" y="322"/>
                      <a:pt x="109" y="322"/>
                    </a:cubicBezTo>
                    <a:cubicBezTo>
                      <a:pt x="162" y="188"/>
                      <a:pt x="288" y="102"/>
                      <a:pt x="431" y="102"/>
                    </a:cubicBezTo>
                    <a:cubicBezTo>
                      <a:pt x="612" y="102"/>
                      <a:pt x="763" y="244"/>
                      <a:pt x="776" y="424"/>
                    </a:cubicBezTo>
                    <a:cubicBezTo>
                      <a:pt x="778" y="447"/>
                      <a:pt x="778" y="447"/>
                      <a:pt x="778" y="447"/>
                    </a:cubicBezTo>
                    <a:cubicBezTo>
                      <a:pt x="729" y="447"/>
                      <a:pt x="729" y="447"/>
                      <a:pt x="729" y="447"/>
                    </a:cubicBezTo>
                    <a:cubicBezTo>
                      <a:pt x="826" y="581"/>
                      <a:pt x="826" y="581"/>
                      <a:pt x="826" y="581"/>
                    </a:cubicBezTo>
                    <a:cubicBezTo>
                      <a:pt x="921" y="447"/>
                      <a:pt x="921" y="447"/>
                      <a:pt x="921" y="447"/>
                    </a:cubicBezTo>
                    <a:lnTo>
                      <a:pt x="880" y="4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75" name="Freeform 350"/>
              <p:cNvSpPr>
                <a:spLocks/>
              </p:cNvSpPr>
              <p:nvPr/>
            </p:nvSpPr>
            <p:spPr bwMode="auto">
              <a:xfrm>
                <a:off x="3098700" y="5880953"/>
                <a:ext cx="565341" cy="294092"/>
              </a:xfrm>
              <a:custGeom>
                <a:avLst/>
                <a:gdLst>
                  <a:gd name="T0" fmla="*/ 704 w 838"/>
                  <a:gd name="T1" fmla="*/ 235 h 436"/>
                  <a:gd name="T2" fmla="*/ 462 w 838"/>
                  <a:gd name="T3" fmla="*/ 334 h 436"/>
                  <a:gd name="T4" fmla="*/ 166 w 838"/>
                  <a:gd name="T5" fmla="*/ 166 h 436"/>
                  <a:gd name="T6" fmla="*/ 147 w 838"/>
                  <a:gd name="T7" fmla="*/ 134 h 436"/>
                  <a:gd name="T8" fmla="*/ 192 w 838"/>
                  <a:gd name="T9" fmla="*/ 134 h 436"/>
                  <a:gd name="T10" fmla="*/ 95 w 838"/>
                  <a:gd name="T11" fmla="*/ 0 h 436"/>
                  <a:gd name="T12" fmla="*/ 0 w 838"/>
                  <a:gd name="T13" fmla="*/ 134 h 436"/>
                  <a:gd name="T14" fmla="*/ 38 w 838"/>
                  <a:gd name="T15" fmla="*/ 134 h 436"/>
                  <a:gd name="T16" fmla="*/ 43 w 838"/>
                  <a:gd name="T17" fmla="*/ 147 h 436"/>
                  <a:gd name="T18" fmla="*/ 462 w 838"/>
                  <a:gd name="T19" fmla="*/ 436 h 436"/>
                  <a:gd name="T20" fmla="*/ 830 w 838"/>
                  <a:gd name="T21" fmla="*/ 244 h 436"/>
                  <a:gd name="T22" fmla="*/ 838 w 838"/>
                  <a:gd name="T23" fmla="*/ 233 h 436"/>
                  <a:gd name="T24" fmla="*/ 706 w 838"/>
                  <a:gd name="T25" fmla="*/ 233 h 436"/>
                  <a:gd name="T26" fmla="*/ 704 w 838"/>
                  <a:gd name="T27" fmla="*/ 23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8" h="436">
                    <a:moveTo>
                      <a:pt x="704" y="235"/>
                    </a:moveTo>
                    <a:cubicBezTo>
                      <a:pt x="640" y="298"/>
                      <a:pt x="551" y="334"/>
                      <a:pt x="462" y="334"/>
                    </a:cubicBezTo>
                    <a:cubicBezTo>
                      <a:pt x="342" y="334"/>
                      <a:pt x="228" y="270"/>
                      <a:pt x="166" y="166"/>
                    </a:cubicBezTo>
                    <a:cubicBezTo>
                      <a:pt x="147" y="134"/>
                      <a:pt x="147" y="134"/>
                      <a:pt x="147" y="134"/>
                    </a:cubicBezTo>
                    <a:cubicBezTo>
                      <a:pt x="192" y="134"/>
                      <a:pt x="192" y="134"/>
                      <a:pt x="192" y="134"/>
                    </a:cubicBezTo>
                    <a:cubicBezTo>
                      <a:pt x="95" y="0"/>
                      <a:pt x="95" y="0"/>
                      <a:pt x="95" y="0"/>
                    </a:cubicBezTo>
                    <a:cubicBezTo>
                      <a:pt x="0" y="134"/>
                      <a:pt x="0" y="134"/>
                      <a:pt x="0" y="134"/>
                    </a:cubicBezTo>
                    <a:cubicBezTo>
                      <a:pt x="38" y="134"/>
                      <a:pt x="38" y="134"/>
                      <a:pt x="38" y="134"/>
                    </a:cubicBezTo>
                    <a:cubicBezTo>
                      <a:pt x="43" y="147"/>
                      <a:pt x="43" y="147"/>
                      <a:pt x="43" y="147"/>
                    </a:cubicBezTo>
                    <a:cubicBezTo>
                      <a:pt x="109" y="320"/>
                      <a:pt x="278" y="436"/>
                      <a:pt x="462" y="436"/>
                    </a:cubicBezTo>
                    <a:cubicBezTo>
                      <a:pt x="609" y="436"/>
                      <a:pt x="746" y="364"/>
                      <a:pt x="830" y="244"/>
                    </a:cubicBezTo>
                    <a:cubicBezTo>
                      <a:pt x="838" y="233"/>
                      <a:pt x="838" y="233"/>
                      <a:pt x="838" y="233"/>
                    </a:cubicBezTo>
                    <a:cubicBezTo>
                      <a:pt x="706" y="233"/>
                      <a:pt x="706" y="233"/>
                      <a:pt x="706" y="233"/>
                    </a:cubicBezTo>
                    <a:lnTo>
                      <a:pt x="704" y="2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76" name="Freeform 351"/>
              <p:cNvSpPr>
                <a:spLocks noEditPoints="1"/>
              </p:cNvSpPr>
              <p:nvPr/>
            </p:nvSpPr>
            <p:spPr bwMode="auto">
              <a:xfrm>
                <a:off x="3217193" y="5689366"/>
                <a:ext cx="380606" cy="371184"/>
              </a:xfrm>
              <a:custGeom>
                <a:avLst/>
                <a:gdLst>
                  <a:gd name="T0" fmla="*/ 0 w 564"/>
                  <a:gd name="T1" fmla="*/ 227 h 550"/>
                  <a:gd name="T2" fmla="*/ 0 w 564"/>
                  <a:gd name="T3" fmla="*/ 327 h 550"/>
                  <a:gd name="T4" fmla="*/ 46 w 564"/>
                  <a:gd name="T5" fmla="*/ 327 h 550"/>
                  <a:gd name="T6" fmla="*/ 80 w 564"/>
                  <a:gd name="T7" fmla="*/ 407 h 550"/>
                  <a:gd name="T8" fmla="*/ 48 w 564"/>
                  <a:gd name="T9" fmla="*/ 439 h 550"/>
                  <a:gd name="T10" fmla="*/ 119 w 564"/>
                  <a:gd name="T11" fmla="*/ 510 h 550"/>
                  <a:gd name="T12" fmla="*/ 151 w 564"/>
                  <a:gd name="T13" fmla="*/ 478 h 550"/>
                  <a:gd name="T14" fmla="*/ 230 w 564"/>
                  <a:gd name="T15" fmla="*/ 511 h 550"/>
                  <a:gd name="T16" fmla="*/ 230 w 564"/>
                  <a:gd name="T17" fmla="*/ 550 h 550"/>
                  <a:gd name="T18" fmla="*/ 330 w 564"/>
                  <a:gd name="T19" fmla="*/ 550 h 550"/>
                  <a:gd name="T20" fmla="*/ 330 w 564"/>
                  <a:gd name="T21" fmla="*/ 512 h 550"/>
                  <a:gd name="T22" fmla="*/ 414 w 564"/>
                  <a:gd name="T23" fmla="*/ 478 h 550"/>
                  <a:gd name="T24" fmla="*/ 444 w 564"/>
                  <a:gd name="T25" fmla="*/ 509 h 550"/>
                  <a:gd name="T26" fmla="*/ 515 w 564"/>
                  <a:gd name="T27" fmla="*/ 438 h 550"/>
                  <a:gd name="T28" fmla="*/ 485 w 564"/>
                  <a:gd name="T29" fmla="*/ 408 h 550"/>
                  <a:gd name="T30" fmla="*/ 520 w 564"/>
                  <a:gd name="T31" fmla="*/ 327 h 550"/>
                  <a:gd name="T32" fmla="*/ 564 w 564"/>
                  <a:gd name="T33" fmla="*/ 327 h 550"/>
                  <a:gd name="T34" fmla="*/ 564 w 564"/>
                  <a:gd name="T35" fmla="*/ 227 h 550"/>
                  <a:gd name="T36" fmla="*/ 521 w 564"/>
                  <a:gd name="T37" fmla="*/ 227 h 550"/>
                  <a:gd name="T38" fmla="*/ 486 w 564"/>
                  <a:gd name="T39" fmla="*/ 143 h 550"/>
                  <a:gd name="T40" fmla="*/ 518 w 564"/>
                  <a:gd name="T41" fmla="*/ 111 h 550"/>
                  <a:gd name="T42" fmla="*/ 447 w 564"/>
                  <a:gd name="T43" fmla="*/ 40 h 550"/>
                  <a:gd name="T44" fmla="*/ 415 w 564"/>
                  <a:gd name="T45" fmla="*/ 72 h 550"/>
                  <a:gd name="T46" fmla="*/ 330 w 564"/>
                  <a:gd name="T47" fmla="*/ 38 h 550"/>
                  <a:gd name="T48" fmla="*/ 330 w 564"/>
                  <a:gd name="T49" fmla="*/ 0 h 550"/>
                  <a:gd name="T50" fmla="*/ 230 w 564"/>
                  <a:gd name="T51" fmla="*/ 0 h 550"/>
                  <a:gd name="T52" fmla="*/ 230 w 564"/>
                  <a:gd name="T53" fmla="*/ 39 h 550"/>
                  <a:gd name="T54" fmla="*/ 150 w 564"/>
                  <a:gd name="T55" fmla="*/ 73 h 550"/>
                  <a:gd name="T56" fmla="*/ 116 w 564"/>
                  <a:gd name="T57" fmla="*/ 39 h 550"/>
                  <a:gd name="T58" fmla="*/ 45 w 564"/>
                  <a:gd name="T59" fmla="*/ 110 h 550"/>
                  <a:gd name="T60" fmla="*/ 79 w 564"/>
                  <a:gd name="T61" fmla="*/ 144 h 550"/>
                  <a:gd name="T62" fmla="*/ 45 w 564"/>
                  <a:gd name="T63" fmla="*/ 227 h 550"/>
                  <a:gd name="T64" fmla="*/ 0 w 564"/>
                  <a:gd name="T65" fmla="*/ 227 h 550"/>
                  <a:gd name="T66" fmla="*/ 283 w 564"/>
                  <a:gd name="T67" fmla="*/ 104 h 550"/>
                  <a:gd name="T68" fmla="*/ 456 w 564"/>
                  <a:gd name="T69" fmla="*/ 275 h 550"/>
                  <a:gd name="T70" fmla="*/ 283 w 564"/>
                  <a:gd name="T71" fmla="*/ 446 h 550"/>
                  <a:gd name="T72" fmla="*/ 110 w 564"/>
                  <a:gd name="T73" fmla="*/ 275 h 550"/>
                  <a:gd name="T74" fmla="*/ 283 w 564"/>
                  <a:gd name="T75" fmla="*/ 1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4" h="550">
                    <a:moveTo>
                      <a:pt x="0" y="227"/>
                    </a:moveTo>
                    <a:cubicBezTo>
                      <a:pt x="0" y="327"/>
                      <a:pt x="0" y="327"/>
                      <a:pt x="0" y="327"/>
                    </a:cubicBezTo>
                    <a:cubicBezTo>
                      <a:pt x="46" y="327"/>
                      <a:pt x="46" y="327"/>
                      <a:pt x="46" y="327"/>
                    </a:cubicBezTo>
                    <a:cubicBezTo>
                      <a:pt x="52" y="356"/>
                      <a:pt x="64" y="383"/>
                      <a:pt x="80" y="407"/>
                    </a:cubicBezTo>
                    <a:cubicBezTo>
                      <a:pt x="48" y="439"/>
                      <a:pt x="48" y="439"/>
                      <a:pt x="48" y="439"/>
                    </a:cubicBezTo>
                    <a:cubicBezTo>
                      <a:pt x="119" y="510"/>
                      <a:pt x="119" y="510"/>
                      <a:pt x="119" y="510"/>
                    </a:cubicBezTo>
                    <a:cubicBezTo>
                      <a:pt x="151" y="478"/>
                      <a:pt x="151" y="478"/>
                      <a:pt x="151" y="478"/>
                    </a:cubicBezTo>
                    <a:cubicBezTo>
                      <a:pt x="175" y="493"/>
                      <a:pt x="202" y="504"/>
                      <a:pt x="230" y="511"/>
                    </a:cubicBezTo>
                    <a:cubicBezTo>
                      <a:pt x="230" y="550"/>
                      <a:pt x="230" y="550"/>
                      <a:pt x="230" y="550"/>
                    </a:cubicBezTo>
                    <a:cubicBezTo>
                      <a:pt x="330" y="550"/>
                      <a:pt x="330" y="550"/>
                      <a:pt x="330" y="550"/>
                    </a:cubicBezTo>
                    <a:cubicBezTo>
                      <a:pt x="330" y="512"/>
                      <a:pt x="330" y="512"/>
                      <a:pt x="330" y="512"/>
                    </a:cubicBezTo>
                    <a:cubicBezTo>
                      <a:pt x="360" y="506"/>
                      <a:pt x="389" y="494"/>
                      <a:pt x="414" y="478"/>
                    </a:cubicBezTo>
                    <a:cubicBezTo>
                      <a:pt x="444" y="509"/>
                      <a:pt x="444" y="509"/>
                      <a:pt x="444" y="509"/>
                    </a:cubicBezTo>
                    <a:cubicBezTo>
                      <a:pt x="515" y="438"/>
                      <a:pt x="515" y="438"/>
                      <a:pt x="515" y="438"/>
                    </a:cubicBezTo>
                    <a:cubicBezTo>
                      <a:pt x="485" y="408"/>
                      <a:pt x="485" y="408"/>
                      <a:pt x="485" y="408"/>
                    </a:cubicBezTo>
                    <a:cubicBezTo>
                      <a:pt x="502" y="384"/>
                      <a:pt x="514" y="356"/>
                      <a:pt x="520" y="327"/>
                    </a:cubicBezTo>
                    <a:cubicBezTo>
                      <a:pt x="564" y="327"/>
                      <a:pt x="564" y="327"/>
                      <a:pt x="564" y="327"/>
                    </a:cubicBezTo>
                    <a:cubicBezTo>
                      <a:pt x="564" y="227"/>
                      <a:pt x="564" y="227"/>
                      <a:pt x="564" y="227"/>
                    </a:cubicBezTo>
                    <a:cubicBezTo>
                      <a:pt x="521" y="227"/>
                      <a:pt x="521" y="227"/>
                      <a:pt x="521" y="227"/>
                    </a:cubicBezTo>
                    <a:cubicBezTo>
                      <a:pt x="515" y="196"/>
                      <a:pt x="503" y="168"/>
                      <a:pt x="486" y="143"/>
                    </a:cubicBezTo>
                    <a:cubicBezTo>
                      <a:pt x="518" y="111"/>
                      <a:pt x="518" y="111"/>
                      <a:pt x="518" y="111"/>
                    </a:cubicBezTo>
                    <a:cubicBezTo>
                      <a:pt x="447" y="40"/>
                      <a:pt x="447" y="40"/>
                      <a:pt x="447" y="40"/>
                    </a:cubicBezTo>
                    <a:cubicBezTo>
                      <a:pt x="415" y="72"/>
                      <a:pt x="415" y="72"/>
                      <a:pt x="415" y="72"/>
                    </a:cubicBezTo>
                    <a:cubicBezTo>
                      <a:pt x="389" y="56"/>
                      <a:pt x="361" y="44"/>
                      <a:pt x="330" y="38"/>
                    </a:cubicBezTo>
                    <a:cubicBezTo>
                      <a:pt x="330" y="0"/>
                      <a:pt x="330" y="0"/>
                      <a:pt x="330" y="0"/>
                    </a:cubicBezTo>
                    <a:cubicBezTo>
                      <a:pt x="230" y="0"/>
                      <a:pt x="230" y="0"/>
                      <a:pt x="230" y="0"/>
                    </a:cubicBezTo>
                    <a:cubicBezTo>
                      <a:pt x="230" y="39"/>
                      <a:pt x="230" y="39"/>
                      <a:pt x="230" y="39"/>
                    </a:cubicBezTo>
                    <a:cubicBezTo>
                      <a:pt x="201" y="46"/>
                      <a:pt x="174" y="57"/>
                      <a:pt x="150" y="73"/>
                    </a:cubicBezTo>
                    <a:cubicBezTo>
                      <a:pt x="116" y="39"/>
                      <a:pt x="116" y="39"/>
                      <a:pt x="116" y="39"/>
                    </a:cubicBezTo>
                    <a:cubicBezTo>
                      <a:pt x="45" y="110"/>
                      <a:pt x="45" y="110"/>
                      <a:pt x="45" y="110"/>
                    </a:cubicBezTo>
                    <a:cubicBezTo>
                      <a:pt x="79" y="144"/>
                      <a:pt x="79" y="144"/>
                      <a:pt x="79" y="144"/>
                    </a:cubicBezTo>
                    <a:cubicBezTo>
                      <a:pt x="63" y="169"/>
                      <a:pt x="51" y="197"/>
                      <a:pt x="45" y="227"/>
                    </a:cubicBezTo>
                    <a:lnTo>
                      <a:pt x="0" y="227"/>
                    </a:lnTo>
                    <a:close/>
                    <a:moveTo>
                      <a:pt x="283" y="104"/>
                    </a:moveTo>
                    <a:cubicBezTo>
                      <a:pt x="378" y="104"/>
                      <a:pt x="456" y="181"/>
                      <a:pt x="456" y="275"/>
                    </a:cubicBezTo>
                    <a:cubicBezTo>
                      <a:pt x="456" y="369"/>
                      <a:pt x="378" y="446"/>
                      <a:pt x="283" y="446"/>
                    </a:cubicBezTo>
                    <a:cubicBezTo>
                      <a:pt x="188" y="446"/>
                      <a:pt x="110" y="369"/>
                      <a:pt x="110" y="275"/>
                    </a:cubicBezTo>
                    <a:cubicBezTo>
                      <a:pt x="110" y="181"/>
                      <a:pt x="188" y="104"/>
                      <a:pt x="283"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77" name="Freeform 352"/>
              <p:cNvSpPr>
                <a:spLocks noEditPoints="1"/>
              </p:cNvSpPr>
              <p:nvPr/>
            </p:nvSpPr>
            <p:spPr bwMode="auto">
              <a:xfrm>
                <a:off x="3319126" y="5787872"/>
                <a:ext cx="176170" cy="174742"/>
              </a:xfrm>
              <a:custGeom>
                <a:avLst/>
                <a:gdLst>
                  <a:gd name="T0" fmla="*/ 131 w 261"/>
                  <a:gd name="T1" fmla="*/ 259 h 259"/>
                  <a:gd name="T2" fmla="*/ 261 w 261"/>
                  <a:gd name="T3" fmla="*/ 129 h 259"/>
                  <a:gd name="T4" fmla="*/ 131 w 261"/>
                  <a:gd name="T5" fmla="*/ 0 h 259"/>
                  <a:gd name="T6" fmla="*/ 0 w 261"/>
                  <a:gd name="T7" fmla="*/ 129 h 259"/>
                  <a:gd name="T8" fmla="*/ 131 w 261"/>
                  <a:gd name="T9" fmla="*/ 259 h 259"/>
                  <a:gd name="T10" fmla="*/ 131 w 261"/>
                  <a:gd name="T11" fmla="*/ 42 h 259"/>
                  <a:gd name="T12" fmla="*/ 219 w 261"/>
                  <a:gd name="T13" fmla="*/ 129 h 259"/>
                  <a:gd name="T14" fmla="*/ 131 w 261"/>
                  <a:gd name="T15" fmla="*/ 217 h 259"/>
                  <a:gd name="T16" fmla="*/ 42 w 261"/>
                  <a:gd name="T17" fmla="*/ 129 h 259"/>
                  <a:gd name="T18" fmla="*/ 131 w 261"/>
                  <a:gd name="T19" fmla="*/ 4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259">
                    <a:moveTo>
                      <a:pt x="131" y="259"/>
                    </a:moveTo>
                    <a:cubicBezTo>
                      <a:pt x="203" y="259"/>
                      <a:pt x="261" y="201"/>
                      <a:pt x="261" y="129"/>
                    </a:cubicBezTo>
                    <a:cubicBezTo>
                      <a:pt x="261" y="58"/>
                      <a:pt x="203" y="0"/>
                      <a:pt x="131" y="0"/>
                    </a:cubicBezTo>
                    <a:cubicBezTo>
                      <a:pt x="58" y="0"/>
                      <a:pt x="0" y="58"/>
                      <a:pt x="0" y="129"/>
                    </a:cubicBezTo>
                    <a:cubicBezTo>
                      <a:pt x="0" y="201"/>
                      <a:pt x="58" y="259"/>
                      <a:pt x="131" y="259"/>
                    </a:cubicBezTo>
                    <a:close/>
                    <a:moveTo>
                      <a:pt x="131" y="42"/>
                    </a:moveTo>
                    <a:cubicBezTo>
                      <a:pt x="179" y="42"/>
                      <a:pt x="219" y="81"/>
                      <a:pt x="219" y="129"/>
                    </a:cubicBezTo>
                    <a:cubicBezTo>
                      <a:pt x="219" y="177"/>
                      <a:pt x="179" y="217"/>
                      <a:pt x="131" y="217"/>
                    </a:cubicBezTo>
                    <a:cubicBezTo>
                      <a:pt x="82" y="217"/>
                      <a:pt x="42" y="177"/>
                      <a:pt x="42" y="129"/>
                    </a:cubicBezTo>
                    <a:cubicBezTo>
                      <a:pt x="42" y="81"/>
                      <a:pt x="82" y="42"/>
                      <a:pt x="13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78" name="Oval 353"/>
              <p:cNvSpPr>
                <a:spLocks noChangeArrowheads="1"/>
              </p:cNvSpPr>
              <p:nvPr/>
            </p:nvSpPr>
            <p:spPr bwMode="auto">
              <a:xfrm>
                <a:off x="3375945" y="5844406"/>
                <a:ext cx="62530" cy="6081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83" name="组合 82"/>
          <p:cNvGrpSpPr/>
          <p:nvPr/>
        </p:nvGrpSpPr>
        <p:grpSpPr>
          <a:xfrm>
            <a:off x="2492358" y="3811215"/>
            <a:ext cx="671854" cy="668826"/>
            <a:chOff x="2546326" y="3627230"/>
            <a:chExt cx="682519" cy="682519"/>
          </a:xfrm>
        </p:grpSpPr>
        <p:grpSp>
          <p:nvGrpSpPr>
            <p:cNvPr id="84" name="组合 83"/>
            <p:cNvGrpSpPr/>
            <p:nvPr/>
          </p:nvGrpSpPr>
          <p:grpSpPr>
            <a:xfrm>
              <a:off x="2546326" y="3627230"/>
              <a:ext cx="682519" cy="682519"/>
              <a:chOff x="2646157" y="1103874"/>
              <a:chExt cx="910025" cy="910025"/>
            </a:xfrm>
          </p:grpSpPr>
          <p:grpSp>
            <p:nvGrpSpPr>
              <p:cNvPr id="90" name="组合 89"/>
              <p:cNvGrpSpPr/>
              <p:nvPr/>
            </p:nvGrpSpPr>
            <p:grpSpPr>
              <a:xfrm>
                <a:off x="2646157" y="1103874"/>
                <a:ext cx="910025" cy="910025"/>
                <a:chOff x="1236675" y="2423160"/>
                <a:chExt cx="1950720" cy="1950720"/>
              </a:xfrm>
            </p:grpSpPr>
            <p:sp>
              <p:nvSpPr>
                <p:cNvPr id="92" name="椭圆 91"/>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93" name="椭圆 92"/>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91" name="椭圆 90"/>
              <p:cNvSpPr/>
              <p:nvPr/>
            </p:nvSpPr>
            <p:spPr>
              <a:xfrm>
                <a:off x="2792045" y="1249762"/>
                <a:ext cx="618249" cy="618249"/>
              </a:xfrm>
              <a:prstGeom prst="ellipse">
                <a:avLst/>
              </a:prstGeom>
              <a:solidFill>
                <a:srgbClr val="075F9B"/>
              </a:solidFill>
              <a:ln>
                <a:noFill/>
              </a:ln>
              <a:effectLst>
                <a:innerShdw dist="635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85" name="组合 84"/>
            <p:cNvGrpSpPr/>
            <p:nvPr/>
          </p:nvGrpSpPr>
          <p:grpSpPr>
            <a:xfrm>
              <a:off x="2804965" y="3858589"/>
              <a:ext cx="218996" cy="245723"/>
              <a:chOff x="3199776" y="780891"/>
              <a:chExt cx="470261" cy="527652"/>
            </a:xfrm>
            <a:solidFill>
              <a:schemeClr val="bg1"/>
            </a:solidFill>
          </p:grpSpPr>
          <p:sp>
            <p:nvSpPr>
              <p:cNvPr id="86" name="Freeform 433"/>
              <p:cNvSpPr>
                <a:spLocks noEditPoints="1"/>
              </p:cNvSpPr>
              <p:nvPr/>
            </p:nvSpPr>
            <p:spPr bwMode="auto">
              <a:xfrm>
                <a:off x="3262591" y="927080"/>
                <a:ext cx="64814" cy="65671"/>
              </a:xfrm>
              <a:custGeom>
                <a:avLst/>
                <a:gdLst>
                  <a:gd name="T0" fmla="*/ 96 w 96"/>
                  <a:gd name="T1" fmla="*/ 48 h 97"/>
                  <a:gd name="T2" fmla="*/ 48 w 96"/>
                  <a:gd name="T3" fmla="*/ 0 h 97"/>
                  <a:gd name="T4" fmla="*/ 0 w 96"/>
                  <a:gd name="T5" fmla="*/ 48 h 97"/>
                  <a:gd name="T6" fmla="*/ 48 w 96"/>
                  <a:gd name="T7" fmla="*/ 97 h 97"/>
                  <a:gd name="T8" fmla="*/ 96 w 96"/>
                  <a:gd name="T9" fmla="*/ 48 h 97"/>
                  <a:gd name="T10" fmla="*/ 28 w 96"/>
                  <a:gd name="T11" fmla="*/ 71 h 97"/>
                  <a:gd name="T12" fmla="*/ 31 w 96"/>
                  <a:gd name="T13" fmla="*/ 61 h 97"/>
                  <a:gd name="T14" fmla="*/ 45 w 96"/>
                  <a:gd name="T15" fmla="*/ 65 h 97"/>
                  <a:gd name="T16" fmla="*/ 53 w 96"/>
                  <a:gd name="T17" fmla="*/ 60 h 97"/>
                  <a:gd name="T18" fmla="*/ 44 w 96"/>
                  <a:gd name="T19" fmla="*/ 52 h 97"/>
                  <a:gd name="T20" fmla="*/ 29 w 96"/>
                  <a:gd name="T21" fmla="*/ 37 h 97"/>
                  <a:gd name="T22" fmla="*/ 43 w 96"/>
                  <a:gd name="T23" fmla="*/ 21 h 97"/>
                  <a:gd name="T24" fmla="*/ 43 w 96"/>
                  <a:gd name="T25" fmla="*/ 13 h 97"/>
                  <a:gd name="T26" fmla="*/ 52 w 96"/>
                  <a:gd name="T27" fmla="*/ 13 h 97"/>
                  <a:gd name="T28" fmla="*/ 52 w 96"/>
                  <a:gd name="T29" fmla="*/ 21 h 97"/>
                  <a:gd name="T30" fmla="*/ 64 w 96"/>
                  <a:gd name="T31" fmla="*/ 24 h 97"/>
                  <a:gd name="T32" fmla="*/ 62 w 96"/>
                  <a:gd name="T33" fmla="*/ 33 h 97"/>
                  <a:gd name="T34" fmla="*/ 49 w 96"/>
                  <a:gd name="T35" fmla="*/ 30 h 97"/>
                  <a:gd name="T36" fmla="*/ 42 w 96"/>
                  <a:gd name="T37" fmla="*/ 35 h 97"/>
                  <a:gd name="T38" fmla="*/ 52 w 96"/>
                  <a:gd name="T39" fmla="*/ 42 h 97"/>
                  <a:gd name="T40" fmla="*/ 66 w 96"/>
                  <a:gd name="T41" fmla="*/ 58 h 97"/>
                  <a:gd name="T42" fmla="*/ 51 w 96"/>
                  <a:gd name="T43" fmla="*/ 74 h 97"/>
                  <a:gd name="T44" fmla="*/ 51 w 96"/>
                  <a:gd name="T45" fmla="*/ 83 h 97"/>
                  <a:gd name="T46" fmla="*/ 43 w 96"/>
                  <a:gd name="T47" fmla="*/ 83 h 97"/>
                  <a:gd name="T48" fmla="*/ 43 w 96"/>
                  <a:gd name="T49" fmla="*/ 75 h 97"/>
                  <a:gd name="T50" fmla="*/ 28 w 96"/>
                  <a:gd name="T51" fmla="*/ 7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97">
                    <a:moveTo>
                      <a:pt x="96" y="48"/>
                    </a:moveTo>
                    <a:cubicBezTo>
                      <a:pt x="96" y="21"/>
                      <a:pt x="75" y="0"/>
                      <a:pt x="48" y="0"/>
                    </a:cubicBezTo>
                    <a:cubicBezTo>
                      <a:pt x="22" y="0"/>
                      <a:pt x="0" y="21"/>
                      <a:pt x="0" y="48"/>
                    </a:cubicBezTo>
                    <a:cubicBezTo>
                      <a:pt x="0" y="75"/>
                      <a:pt x="22" y="97"/>
                      <a:pt x="48" y="97"/>
                    </a:cubicBezTo>
                    <a:cubicBezTo>
                      <a:pt x="75" y="97"/>
                      <a:pt x="96" y="75"/>
                      <a:pt x="96" y="48"/>
                    </a:cubicBezTo>
                    <a:close/>
                    <a:moveTo>
                      <a:pt x="28" y="71"/>
                    </a:moveTo>
                    <a:cubicBezTo>
                      <a:pt x="31" y="61"/>
                      <a:pt x="31" y="61"/>
                      <a:pt x="31" y="61"/>
                    </a:cubicBezTo>
                    <a:cubicBezTo>
                      <a:pt x="34" y="63"/>
                      <a:pt x="39" y="65"/>
                      <a:pt x="45" y="65"/>
                    </a:cubicBezTo>
                    <a:cubicBezTo>
                      <a:pt x="50" y="65"/>
                      <a:pt x="53" y="63"/>
                      <a:pt x="53" y="60"/>
                    </a:cubicBezTo>
                    <a:cubicBezTo>
                      <a:pt x="53" y="56"/>
                      <a:pt x="51" y="54"/>
                      <a:pt x="44" y="52"/>
                    </a:cubicBezTo>
                    <a:cubicBezTo>
                      <a:pt x="35" y="49"/>
                      <a:pt x="29" y="45"/>
                      <a:pt x="29" y="37"/>
                    </a:cubicBezTo>
                    <a:cubicBezTo>
                      <a:pt x="29" y="29"/>
                      <a:pt x="34" y="23"/>
                      <a:pt x="43" y="21"/>
                    </a:cubicBezTo>
                    <a:cubicBezTo>
                      <a:pt x="43" y="13"/>
                      <a:pt x="43" y="13"/>
                      <a:pt x="43" y="13"/>
                    </a:cubicBezTo>
                    <a:cubicBezTo>
                      <a:pt x="52" y="13"/>
                      <a:pt x="52" y="13"/>
                      <a:pt x="52" y="13"/>
                    </a:cubicBezTo>
                    <a:cubicBezTo>
                      <a:pt x="52" y="21"/>
                      <a:pt x="52" y="21"/>
                      <a:pt x="52" y="21"/>
                    </a:cubicBezTo>
                    <a:cubicBezTo>
                      <a:pt x="57" y="21"/>
                      <a:pt x="61" y="22"/>
                      <a:pt x="64" y="24"/>
                    </a:cubicBezTo>
                    <a:cubicBezTo>
                      <a:pt x="62" y="33"/>
                      <a:pt x="62" y="33"/>
                      <a:pt x="62" y="33"/>
                    </a:cubicBezTo>
                    <a:cubicBezTo>
                      <a:pt x="59" y="32"/>
                      <a:pt x="55" y="30"/>
                      <a:pt x="49" y="30"/>
                    </a:cubicBezTo>
                    <a:cubicBezTo>
                      <a:pt x="44" y="30"/>
                      <a:pt x="42" y="33"/>
                      <a:pt x="42" y="35"/>
                    </a:cubicBezTo>
                    <a:cubicBezTo>
                      <a:pt x="42" y="38"/>
                      <a:pt x="45" y="40"/>
                      <a:pt x="52" y="42"/>
                    </a:cubicBezTo>
                    <a:cubicBezTo>
                      <a:pt x="62" y="46"/>
                      <a:pt x="66" y="51"/>
                      <a:pt x="66" y="58"/>
                    </a:cubicBezTo>
                    <a:cubicBezTo>
                      <a:pt x="66" y="66"/>
                      <a:pt x="61" y="73"/>
                      <a:pt x="51" y="74"/>
                    </a:cubicBezTo>
                    <a:cubicBezTo>
                      <a:pt x="51" y="83"/>
                      <a:pt x="51" y="83"/>
                      <a:pt x="51" y="83"/>
                    </a:cubicBezTo>
                    <a:cubicBezTo>
                      <a:pt x="43" y="83"/>
                      <a:pt x="43" y="83"/>
                      <a:pt x="43" y="83"/>
                    </a:cubicBezTo>
                    <a:cubicBezTo>
                      <a:pt x="43" y="75"/>
                      <a:pt x="43" y="75"/>
                      <a:pt x="43" y="75"/>
                    </a:cubicBezTo>
                    <a:cubicBezTo>
                      <a:pt x="37" y="75"/>
                      <a:pt x="32" y="73"/>
                      <a:pt x="28"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7" name="Freeform 434"/>
              <p:cNvSpPr>
                <a:spLocks noEditPoints="1"/>
              </p:cNvSpPr>
              <p:nvPr/>
            </p:nvSpPr>
            <p:spPr bwMode="auto">
              <a:xfrm>
                <a:off x="3367094" y="867120"/>
                <a:ext cx="140479" cy="141621"/>
              </a:xfrm>
              <a:custGeom>
                <a:avLst/>
                <a:gdLst>
                  <a:gd name="T0" fmla="*/ 104 w 208"/>
                  <a:gd name="T1" fmla="*/ 0 h 210"/>
                  <a:gd name="T2" fmla="*/ 0 w 208"/>
                  <a:gd name="T3" fmla="*/ 105 h 210"/>
                  <a:gd name="T4" fmla="*/ 104 w 208"/>
                  <a:gd name="T5" fmla="*/ 210 h 210"/>
                  <a:gd name="T6" fmla="*/ 208 w 208"/>
                  <a:gd name="T7" fmla="*/ 105 h 210"/>
                  <a:gd name="T8" fmla="*/ 104 w 208"/>
                  <a:gd name="T9" fmla="*/ 0 h 210"/>
                  <a:gd name="T10" fmla="*/ 111 w 208"/>
                  <a:gd name="T11" fmla="*/ 161 h 210"/>
                  <a:gd name="T12" fmla="*/ 111 w 208"/>
                  <a:gd name="T13" fmla="*/ 180 h 210"/>
                  <a:gd name="T14" fmla="*/ 92 w 208"/>
                  <a:gd name="T15" fmla="*/ 180 h 210"/>
                  <a:gd name="T16" fmla="*/ 92 w 208"/>
                  <a:gd name="T17" fmla="*/ 163 h 210"/>
                  <a:gd name="T18" fmla="*/ 61 w 208"/>
                  <a:gd name="T19" fmla="*/ 155 h 210"/>
                  <a:gd name="T20" fmla="*/ 66 w 208"/>
                  <a:gd name="T21" fmla="*/ 133 h 210"/>
                  <a:gd name="T22" fmla="*/ 97 w 208"/>
                  <a:gd name="T23" fmla="*/ 141 h 210"/>
                  <a:gd name="T24" fmla="*/ 115 w 208"/>
                  <a:gd name="T25" fmla="*/ 130 h 210"/>
                  <a:gd name="T26" fmla="*/ 95 w 208"/>
                  <a:gd name="T27" fmla="*/ 114 h 210"/>
                  <a:gd name="T28" fmla="*/ 62 w 208"/>
                  <a:gd name="T29" fmla="*/ 80 h 210"/>
                  <a:gd name="T30" fmla="*/ 93 w 208"/>
                  <a:gd name="T31" fmla="*/ 47 h 210"/>
                  <a:gd name="T32" fmla="*/ 93 w 208"/>
                  <a:gd name="T33" fmla="*/ 30 h 210"/>
                  <a:gd name="T34" fmla="*/ 111 w 208"/>
                  <a:gd name="T35" fmla="*/ 30 h 210"/>
                  <a:gd name="T36" fmla="*/ 111 w 208"/>
                  <a:gd name="T37" fmla="*/ 46 h 210"/>
                  <a:gd name="T38" fmla="*/ 138 w 208"/>
                  <a:gd name="T39" fmla="*/ 52 h 210"/>
                  <a:gd name="T40" fmla="*/ 133 w 208"/>
                  <a:gd name="T41" fmla="*/ 73 h 210"/>
                  <a:gd name="T42" fmla="*/ 106 w 208"/>
                  <a:gd name="T43" fmla="*/ 66 h 210"/>
                  <a:gd name="T44" fmla="*/ 90 w 208"/>
                  <a:gd name="T45" fmla="*/ 77 h 210"/>
                  <a:gd name="T46" fmla="*/ 113 w 208"/>
                  <a:gd name="T47" fmla="*/ 93 h 210"/>
                  <a:gd name="T48" fmla="*/ 143 w 208"/>
                  <a:gd name="T49" fmla="*/ 127 h 210"/>
                  <a:gd name="T50" fmla="*/ 111 w 208"/>
                  <a:gd name="T51" fmla="*/ 16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8" h="210">
                    <a:moveTo>
                      <a:pt x="104" y="0"/>
                    </a:moveTo>
                    <a:cubicBezTo>
                      <a:pt x="47" y="0"/>
                      <a:pt x="0" y="47"/>
                      <a:pt x="0" y="105"/>
                    </a:cubicBezTo>
                    <a:cubicBezTo>
                      <a:pt x="0" y="163"/>
                      <a:pt x="47" y="210"/>
                      <a:pt x="104" y="210"/>
                    </a:cubicBezTo>
                    <a:cubicBezTo>
                      <a:pt x="162" y="210"/>
                      <a:pt x="208" y="163"/>
                      <a:pt x="208" y="105"/>
                    </a:cubicBezTo>
                    <a:cubicBezTo>
                      <a:pt x="208" y="47"/>
                      <a:pt x="162" y="0"/>
                      <a:pt x="104" y="0"/>
                    </a:cubicBezTo>
                    <a:close/>
                    <a:moveTo>
                      <a:pt x="111" y="161"/>
                    </a:moveTo>
                    <a:cubicBezTo>
                      <a:pt x="111" y="180"/>
                      <a:pt x="111" y="180"/>
                      <a:pt x="111" y="180"/>
                    </a:cubicBezTo>
                    <a:cubicBezTo>
                      <a:pt x="92" y="180"/>
                      <a:pt x="92" y="180"/>
                      <a:pt x="92" y="180"/>
                    </a:cubicBezTo>
                    <a:cubicBezTo>
                      <a:pt x="92" y="163"/>
                      <a:pt x="92" y="163"/>
                      <a:pt x="92" y="163"/>
                    </a:cubicBezTo>
                    <a:cubicBezTo>
                      <a:pt x="80" y="162"/>
                      <a:pt x="68" y="159"/>
                      <a:pt x="61" y="155"/>
                    </a:cubicBezTo>
                    <a:cubicBezTo>
                      <a:pt x="66" y="133"/>
                      <a:pt x="66" y="133"/>
                      <a:pt x="66" y="133"/>
                    </a:cubicBezTo>
                    <a:cubicBezTo>
                      <a:pt x="74" y="138"/>
                      <a:pt x="85" y="141"/>
                      <a:pt x="97" y="141"/>
                    </a:cubicBezTo>
                    <a:cubicBezTo>
                      <a:pt x="108" y="141"/>
                      <a:pt x="115" y="137"/>
                      <a:pt x="115" y="130"/>
                    </a:cubicBezTo>
                    <a:cubicBezTo>
                      <a:pt x="115" y="123"/>
                      <a:pt x="109" y="118"/>
                      <a:pt x="95" y="114"/>
                    </a:cubicBezTo>
                    <a:cubicBezTo>
                      <a:pt x="76" y="107"/>
                      <a:pt x="62" y="98"/>
                      <a:pt x="62" y="80"/>
                    </a:cubicBezTo>
                    <a:cubicBezTo>
                      <a:pt x="62" y="64"/>
                      <a:pt x="74" y="51"/>
                      <a:pt x="93" y="47"/>
                    </a:cubicBezTo>
                    <a:cubicBezTo>
                      <a:pt x="93" y="30"/>
                      <a:pt x="93" y="30"/>
                      <a:pt x="93" y="30"/>
                    </a:cubicBezTo>
                    <a:cubicBezTo>
                      <a:pt x="111" y="30"/>
                      <a:pt x="111" y="30"/>
                      <a:pt x="111" y="30"/>
                    </a:cubicBezTo>
                    <a:cubicBezTo>
                      <a:pt x="111" y="46"/>
                      <a:pt x="111" y="46"/>
                      <a:pt x="111" y="46"/>
                    </a:cubicBezTo>
                    <a:cubicBezTo>
                      <a:pt x="124" y="46"/>
                      <a:pt x="132" y="49"/>
                      <a:pt x="138" y="52"/>
                    </a:cubicBezTo>
                    <a:cubicBezTo>
                      <a:pt x="133" y="73"/>
                      <a:pt x="133" y="73"/>
                      <a:pt x="133" y="73"/>
                    </a:cubicBezTo>
                    <a:cubicBezTo>
                      <a:pt x="128" y="71"/>
                      <a:pt x="120" y="66"/>
                      <a:pt x="106" y="66"/>
                    </a:cubicBezTo>
                    <a:cubicBezTo>
                      <a:pt x="94" y="66"/>
                      <a:pt x="90" y="72"/>
                      <a:pt x="90" y="77"/>
                    </a:cubicBezTo>
                    <a:cubicBezTo>
                      <a:pt x="90" y="83"/>
                      <a:pt x="97" y="87"/>
                      <a:pt x="113" y="93"/>
                    </a:cubicBezTo>
                    <a:cubicBezTo>
                      <a:pt x="135" y="100"/>
                      <a:pt x="143" y="111"/>
                      <a:pt x="143" y="127"/>
                    </a:cubicBezTo>
                    <a:cubicBezTo>
                      <a:pt x="143" y="144"/>
                      <a:pt x="132" y="158"/>
                      <a:pt x="111"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8" name="Freeform 435"/>
              <p:cNvSpPr>
                <a:spLocks noEditPoints="1"/>
              </p:cNvSpPr>
              <p:nvPr/>
            </p:nvSpPr>
            <p:spPr bwMode="auto">
              <a:xfrm>
                <a:off x="3282007" y="1022446"/>
                <a:ext cx="89941" cy="91083"/>
              </a:xfrm>
              <a:custGeom>
                <a:avLst/>
                <a:gdLst>
                  <a:gd name="T0" fmla="*/ 67 w 133"/>
                  <a:gd name="T1" fmla="*/ 0 h 135"/>
                  <a:gd name="T2" fmla="*/ 0 w 133"/>
                  <a:gd name="T3" fmla="*/ 68 h 135"/>
                  <a:gd name="T4" fmla="*/ 67 w 133"/>
                  <a:gd name="T5" fmla="*/ 135 h 135"/>
                  <a:gd name="T6" fmla="*/ 133 w 133"/>
                  <a:gd name="T7" fmla="*/ 68 h 135"/>
                  <a:gd name="T8" fmla="*/ 67 w 133"/>
                  <a:gd name="T9" fmla="*/ 0 h 135"/>
                  <a:gd name="T10" fmla="*/ 71 w 133"/>
                  <a:gd name="T11" fmla="*/ 104 h 135"/>
                  <a:gd name="T12" fmla="*/ 71 w 133"/>
                  <a:gd name="T13" fmla="*/ 116 h 135"/>
                  <a:gd name="T14" fmla="*/ 59 w 133"/>
                  <a:gd name="T15" fmla="*/ 116 h 135"/>
                  <a:gd name="T16" fmla="*/ 59 w 133"/>
                  <a:gd name="T17" fmla="*/ 105 h 135"/>
                  <a:gd name="T18" fmla="*/ 39 w 133"/>
                  <a:gd name="T19" fmla="*/ 100 h 135"/>
                  <a:gd name="T20" fmla="*/ 43 w 133"/>
                  <a:gd name="T21" fmla="*/ 86 h 135"/>
                  <a:gd name="T22" fmla="*/ 62 w 133"/>
                  <a:gd name="T23" fmla="*/ 91 h 135"/>
                  <a:gd name="T24" fmla="*/ 74 w 133"/>
                  <a:gd name="T25" fmla="*/ 84 h 135"/>
                  <a:gd name="T26" fmla="*/ 61 w 133"/>
                  <a:gd name="T27" fmla="*/ 73 h 135"/>
                  <a:gd name="T28" fmla="*/ 40 w 133"/>
                  <a:gd name="T29" fmla="*/ 52 h 135"/>
                  <a:gd name="T30" fmla="*/ 60 w 133"/>
                  <a:gd name="T31" fmla="*/ 31 h 135"/>
                  <a:gd name="T32" fmla="*/ 60 w 133"/>
                  <a:gd name="T33" fmla="*/ 20 h 135"/>
                  <a:gd name="T34" fmla="*/ 72 w 133"/>
                  <a:gd name="T35" fmla="*/ 20 h 135"/>
                  <a:gd name="T36" fmla="*/ 72 w 133"/>
                  <a:gd name="T37" fmla="*/ 30 h 135"/>
                  <a:gd name="T38" fmla="*/ 89 w 133"/>
                  <a:gd name="T39" fmla="*/ 34 h 135"/>
                  <a:gd name="T40" fmla="*/ 85 w 133"/>
                  <a:gd name="T41" fmla="*/ 47 h 135"/>
                  <a:gd name="T42" fmla="*/ 68 w 133"/>
                  <a:gd name="T43" fmla="*/ 43 h 135"/>
                  <a:gd name="T44" fmla="*/ 58 w 133"/>
                  <a:gd name="T45" fmla="*/ 50 h 135"/>
                  <a:gd name="T46" fmla="*/ 72 w 133"/>
                  <a:gd name="T47" fmla="*/ 60 h 135"/>
                  <a:gd name="T48" fmla="*/ 92 w 133"/>
                  <a:gd name="T49" fmla="*/ 82 h 135"/>
                  <a:gd name="T50" fmla="*/ 71 w 133"/>
                  <a:gd name="T51" fmla="*/ 10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3" h="135">
                    <a:moveTo>
                      <a:pt x="67" y="0"/>
                    </a:moveTo>
                    <a:cubicBezTo>
                      <a:pt x="30" y="0"/>
                      <a:pt x="0" y="31"/>
                      <a:pt x="0" y="68"/>
                    </a:cubicBezTo>
                    <a:cubicBezTo>
                      <a:pt x="0" y="105"/>
                      <a:pt x="30" y="135"/>
                      <a:pt x="67" y="135"/>
                    </a:cubicBezTo>
                    <a:cubicBezTo>
                      <a:pt x="104" y="135"/>
                      <a:pt x="133" y="105"/>
                      <a:pt x="133" y="68"/>
                    </a:cubicBezTo>
                    <a:cubicBezTo>
                      <a:pt x="133" y="31"/>
                      <a:pt x="104" y="0"/>
                      <a:pt x="67" y="0"/>
                    </a:cubicBezTo>
                    <a:close/>
                    <a:moveTo>
                      <a:pt x="71" y="104"/>
                    </a:moveTo>
                    <a:cubicBezTo>
                      <a:pt x="71" y="116"/>
                      <a:pt x="71" y="116"/>
                      <a:pt x="71" y="116"/>
                    </a:cubicBezTo>
                    <a:cubicBezTo>
                      <a:pt x="59" y="116"/>
                      <a:pt x="59" y="116"/>
                      <a:pt x="59" y="116"/>
                    </a:cubicBezTo>
                    <a:cubicBezTo>
                      <a:pt x="59" y="105"/>
                      <a:pt x="59" y="105"/>
                      <a:pt x="59" y="105"/>
                    </a:cubicBezTo>
                    <a:cubicBezTo>
                      <a:pt x="51" y="104"/>
                      <a:pt x="44" y="102"/>
                      <a:pt x="39" y="100"/>
                    </a:cubicBezTo>
                    <a:cubicBezTo>
                      <a:pt x="43" y="86"/>
                      <a:pt x="43" y="86"/>
                      <a:pt x="43" y="86"/>
                    </a:cubicBezTo>
                    <a:cubicBezTo>
                      <a:pt x="48" y="88"/>
                      <a:pt x="55" y="91"/>
                      <a:pt x="62" y="91"/>
                    </a:cubicBezTo>
                    <a:cubicBezTo>
                      <a:pt x="69" y="91"/>
                      <a:pt x="74" y="88"/>
                      <a:pt x="74" y="84"/>
                    </a:cubicBezTo>
                    <a:cubicBezTo>
                      <a:pt x="74" y="79"/>
                      <a:pt x="70" y="76"/>
                      <a:pt x="61" y="73"/>
                    </a:cubicBezTo>
                    <a:cubicBezTo>
                      <a:pt x="49" y="69"/>
                      <a:pt x="40" y="63"/>
                      <a:pt x="40" y="52"/>
                    </a:cubicBezTo>
                    <a:cubicBezTo>
                      <a:pt x="40" y="41"/>
                      <a:pt x="47" y="33"/>
                      <a:pt x="60" y="31"/>
                    </a:cubicBezTo>
                    <a:cubicBezTo>
                      <a:pt x="60" y="20"/>
                      <a:pt x="60" y="20"/>
                      <a:pt x="60" y="20"/>
                    </a:cubicBezTo>
                    <a:cubicBezTo>
                      <a:pt x="72" y="20"/>
                      <a:pt x="72" y="20"/>
                      <a:pt x="72" y="20"/>
                    </a:cubicBezTo>
                    <a:cubicBezTo>
                      <a:pt x="72" y="30"/>
                      <a:pt x="72" y="30"/>
                      <a:pt x="72" y="30"/>
                    </a:cubicBezTo>
                    <a:cubicBezTo>
                      <a:pt x="79" y="30"/>
                      <a:pt x="85" y="32"/>
                      <a:pt x="89" y="34"/>
                    </a:cubicBezTo>
                    <a:cubicBezTo>
                      <a:pt x="85" y="47"/>
                      <a:pt x="85" y="47"/>
                      <a:pt x="85" y="47"/>
                    </a:cubicBezTo>
                    <a:cubicBezTo>
                      <a:pt x="82" y="46"/>
                      <a:pt x="77" y="43"/>
                      <a:pt x="68" y="43"/>
                    </a:cubicBezTo>
                    <a:cubicBezTo>
                      <a:pt x="61" y="43"/>
                      <a:pt x="58" y="46"/>
                      <a:pt x="58" y="50"/>
                    </a:cubicBezTo>
                    <a:cubicBezTo>
                      <a:pt x="58" y="54"/>
                      <a:pt x="62" y="56"/>
                      <a:pt x="72" y="60"/>
                    </a:cubicBezTo>
                    <a:cubicBezTo>
                      <a:pt x="86" y="65"/>
                      <a:pt x="92" y="71"/>
                      <a:pt x="92" y="82"/>
                    </a:cubicBezTo>
                    <a:cubicBezTo>
                      <a:pt x="92" y="93"/>
                      <a:pt x="85" y="101"/>
                      <a:pt x="71"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89" name="Freeform 436"/>
              <p:cNvSpPr>
                <a:spLocks noEditPoints="1"/>
              </p:cNvSpPr>
              <p:nvPr/>
            </p:nvSpPr>
            <p:spPr bwMode="auto">
              <a:xfrm>
                <a:off x="3199776" y="780891"/>
                <a:ext cx="470261" cy="527652"/>
              </a:xfrm>
              <a:custGeom>
                <a:avLst/>
                <a:gdLst>
                  <a:gd name="T0" fmla="*/ 652 w 697"/>
                  <a:gd name="T1" fmla="*/ 426 h 782"/>
                  <a:gd name="T2" fmla="*/ 601 w 697"/>
                  <a:gd name="T3" fmla="*/ 366 h 782"/>
                  <a:gd name="T4" fmla="*/ 603 w 697"/>
                  <a:gd name="T5" fmla="*/ 267 h 782"/>
                  <a:gd name="T6" fmla="*/ 585 w 697"/>
                  <a:gd name="T7" fmla="*/ 182 h 782"/>
                  <a:gd name="T8" fmla="*/ 509 w 697"/>
                  <a:gd name="T9" fmla="*/ 80 h 782"/>
                  <a:gd name="T10" fmla="*/ 298 w 697"/>
                  <a:gd name="T11" fmla="*/ 0 h 782"/>
                  <a:gd name="T12" fmla="*/ 0 w 697"/>
                  <a:gd name="T13" fmla="*/ 273 h 782"/>
                  <a:gd name="T14" fmla="*/ 2 w 697"/>
                  <a:gd name="T15" fmla="*/ 302 h 782"/>
                  <a:gd name="T16" fmla="*/ 82 w 697"/>
                  <a:gd name="T17" fmla="*/ 533 h 782"/>
                  <a:gd name="T18" fmla="*/ 0 w 697"/>
                  <a:gd name="T19" fmla="*/ 781 h 782"/>
                  <a:gd name="T20" fmla="*/ 362 w 697"/>
                  <a:gd name="T21" fmla="*/ 782 h 782"/>
                  <a:gd name="T22" fmla="*/ 433 w 697"/>
                  <a:gd name="T23" fmla="*/ 674 h 782"/>
                  <a:gd name="T24" fmla="*/ 545 w 697"/>
                  <a:gd name="T25" fmla="*/ 675 h 782"/>
                  <a:gd name="T26" fmla="*/ 563 w 697"/>
                  <a:gd name="T27" fmla="*/ 673 h 782"/>
                  <a:gd name="T28" fmla="*/ 564 w 697"/>
                  <a:gd name="T29" fmla="*/ 673 h 782"/>
                  <a:gd name="T30" fmla="*/ 564 w 697"/>
                  <a:gd name="T31" fmla="*/ 673 h 782"/>
                  <a:gd name="T32" fmla="*/ 571 w 697"/>
                  <a:gd name="T33" fmla="*/ 601 h 782"/>
                  <a:gd name="T34" fmla="*/ 595 w 697"/>
                  <a:gd name="T35" fmla="*/ 577 h 782"/>
                  <a:gd name="T36" fmla="*/ 595 w 697"/>
                  <a:gd name="T37" fmla="*/ 575 h 782"/>
                  <a:gd name="T38" fmla="*/ 561 w 697"/>
                  <a:gd name="T39" fmla="*/ 554 h 782"/>
                  <a:gd name="T40" fmla="*/ 570 w 697"/>
                  <a:gd name="T41" fmla="*/ 554 h 782"/>
                  <a:gd name="T42" fmla="*/ 598 w 697"/>
                  <a:gd name="T43" fmla="*/ 536 h 782"/>
                  <a:gd name="T44" fmla="*/ 598 w 697"/>
                  <a:gd name="T45" fmla="*/ 535 h 782"/>
                  <a:gd name="T46" fmla="*/ 595 w 697"/>
                  <a:gd name="T47" fmla="*/ 527 h 782"/>
                  <a:gd name="T48" fmla="*/ 611 w 697"/>
                  <a:gd name="T49" fmla="*/ 461 h 782"/>
                  <a:gd name="T50" fmla="*/ 652 w 697"/>
                  <a:gd name="T51" fmla="*/ 426 h 782"/>
                  <a:gd name="T52" fmla="*/ 78 w 697"/>
                  <a:gd name="T53" fmla="*/ 265 h 782"/>
                  <a:gd name="T54" fmla="*/ 141 w 697"/>
                  <a:gd name="T55" fmla="*/ 201 h 782"/>
                  <a:gd name="T56" fmla="*/ 205 w 697"/>
                  <a:gd name="T57" fmla="*/ 265 h 782"/>
                  <a:gd name="T58" fmla="*/ 141 w 697"/>
                  <a:gd name="T59" fmla="*/ 329 h 782"/>
                  <a:gd name="T60" fmla="*/ 78 w 697"/>
                  <a:gd name="T61" fmla="*/ 265 h 782"/>
                  <a:gd name="T62" fmla="*/ 189 w 697"/>
                  <a:gd name="T63" fmla="*/ 514 h 782"/>
                  <a:gd name="T64" fmla="*/ 101 w 697"/>
                  <a:gd name="T65" fmla="*/ 426 h 782"/>
                  <a:gd name="T66" fmla="*/ 189 w 697"/>
                  <a:gd name="T67" fmla="*/ 337 h 782"/>
                  <a:gd name="T68" fmla="*/ 276 w 697"/>
                  <a:gd name="T69" fmla="*/ 426 h 782"/>
                  <a:gd name="T70" fmla="*/ 189 w 697"/>
                  <a:gd name="T71" fmla="*/ 514 h 782"/>
                  <a:gd name="T72" fmla="*/ 352 w 697"/>
                  <a:gd name="T73" fmla="*/ 371 h 782"/>
                  <a:gd name="T74" fmla="*/ 215 w 697"/>
                  <a:gd name="T75" fmla="*/ 233 h 782"/>
                  <a:gd name="T76" fmla="*/ 352 w 697"/>
                  <a:gd name="T77" fmla="*/ 95 h 782"/>
                  <a:gd name="T78" fmla="*/ 489 w 697"/>
                  <a:gd name="T79" fmla="*/ 233 h 782"/>
                  <a:gd name="T80" fmla="*/ 352 w 697"/>
                  <a:gd name="T81" fmla="*/ 371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7" h="782">
                    <a:moveTo>
                      <a:pt x="652" y="426"/>
                    </a:moveTo>
                    <a:cubicBezTo>
                      <a:pt x="636" y="408"/>
                      <a:pt x="611" y="388"/>
                      <a:pt x="601" y="366"/>
                    </a:cubicBezTo>
                    <a:cubicBezTo>
                      <a:pt x="587" y="333"/>
                      <a:pt x="603" y="301"/>
                      <a:pt x="603" y="267"/>
                    </a:cubicBezTo>
                    <a:cubicBezTo>
                      <a:pt x="602" y="240"/>
                      <a:pt x="594" y="207"/>
                      <a:pt x="585" y="182"/>
                    </a:cubicBezTo>
                    <a:cubicBezTo>
                      <a:pt x="570" y="141"/>
                      <a:pt x="543" y="107"/>
                      <a:pt x="509" y="80"/>
                    </a:cubicBezTo>
                    <a:cubicBezTo>
                      <a:pt x="456" y="31"/>
                      <a:pt x="381" y="0"/>
                      <a:pt x="298" y="0"/>
                    </a:cubicBezTo>
                    <a:cubicBezTo>
                      <a:pt x="133" y="0"/>
                      <a:pt x="0" y="122"/>
                      <a:pt x="0" y="273"/>
                    </a:cubicBezTo>
                    <a:cubicBezTo>
                      <a:pt x="0" y="283"/>
                      <a:pt x="1" y="293"/>
                      <a:pt x="2" y="302"/>
                    </a:cubicBezTo>
                    <a:cubicBezTo>
                      <a:pt x="3" y="368"/>
                      <a:pt x="23" y="446"/>
                      <a:pt x="82" y="533"/>
                    </a:cubicBezTo>
                    <a:cubicBezTo>
                      <a:pt x="82" y="533"/>
                      <a:pt x="164" y="697"/>
                      <a:pt x="0" y="781"/>
                    </a:cubicBezTo>
                    <a:cubicBezTo>
                      <a:pt x="362" y="782"/>
                      <a:pt x="362" y="782"/>
                      <a:pt x="362" y="782"/>
                    </a:cubicBezTo>
                    <a:cubicBezTo>
                      <a:pt x="362" y="782"/>
                      <a:pt x="389" y="674"/>
                      <a:pt x="433" y="674"/>
                    </a:cubicBezTo>
                    <a:cubicBezTo>
                      <a:pt x="470" y="674"/>
                      <a:pt x="508" y="677"/>
                      <a:pt x="545" y="675"/>
                    </a:cubicBezTo>
                    <a:cubicBezTo>
                      <a:pt x="553" y="676"/>
                      <a:pt x="558" y="675"/>
                      <a:pt x="563" y="673"/>
                    </a:cubicBezTo>
                    <a:cubicBezTo>
                      <a:pt x="564" y="673"/>
                      <a:pt x="564" y="673"/>
                      <a:pt x="564" y="673"/>
                    </a:cubicBezTo>
                    <a:cubicBezTo>
                      <a:pt x="564" y="673"/>
                      <a:pt x="564" y="673"/>
                      <a:pt x="564" y="673"/>
                    </a:cubicBezTo>
                    <a:cubicBezTo>
                      <a:pt x="589" y="660"/>
                      <a:pt x="571" y="601"/>
                      <a:pt x="571" y="601"/>
                    </a:cubicBezTo>
                    <a:cubicBezTo>
                      <a:pt x="586" y="595"/>
                      <a:pt x="595" y="585"/>
                      <a:pt x="595" y="577"/>
                    </a:cubicBezTo>
                    <a:cubicBezTo>
                      <a:pt x="595" y="575"/>
                      <a:pt x="595" y="575"/>
                      <a:pt x="595" y="575"/>
                    </a:cubicBezTo>
                    <a:cubicBezTo>
                      <a:pt x="595" y="565"/>
                      <a:pt x="581" y="557"/>
                      <a:pt x="561" y="554"/>
                    </a:cubicBezTo>
                    <a:cubicBezTo>
                      <a:pt x="570" y="554"/>
                      <a:pt x="570" y="554"/>
                      <a:pt x="570" y="554"/>
                    </a:cubicBezTo>
                    <a:cubicBezTo>
                      <a:pt x="585" y="554"/>
                      <a:pt x="598" y="546"/>
                      <a:pt x="598" y="536"/>
                    </a:cubicBezTo>
                    <a:cubicBezTo>
                      <a:pt x="598" y="535"/>
                      <a:pt x="598" y="535"/>
                      <a:pt x="598" y="535"/>
                    </a:cubicBezTo>
                    <a:cubicBezTo>
                      <a:pt x="598" y="532"/>
                      <a:pt x="597" y="529"/>
                      <a:pt x="595" y="527"/>
                    </a:cubicBezTo>
                    <a:cubicBezTo>
                      <a:pt x="598" y="514"/>
                      <a:pt x="609" y="461"/>
                      <a:pt x="611" y="461"/>
                    </a:cubicBezTo>
                    <a:cubicBezTo>
                      <a:pt x="697" y="457"/>
                      <a:pt x="652" y="426"/>
                      <a:pt x="652" y="426"/>
                    </a:cubicBezTo>
                    <a:close/>
                    <a:moveTo>
                      <a:pt x="78" y="265"/>
                    </a:moveTo>
                    <a:cubicBezTo>
                      <a:pt x="78" y="230"/>
                      <a:pt x="106" y="201"/>
                      <a:pt x="141" y="201"/>
                    </a:cubicBezTo>
                    <a:cubicBezTo>
                      <a:pt x="176" y="201"/>
                      <a:pt x="205" y="230"/>
                      <a:pt x="205" y="265"/>
                    </a:cubicBezTo>
                    <a:cubicBezTo>
                      <a:pt x="205" y="300"/>
                      <a:pt x="176" y="329"/>
                      <a:pt x="141" y="329"/>
                    </a:cubicBezTo>
                    <a:cubicBezTo>
                      <a:pt x="106" y="329"/>
                      <a:pt x="78" y="300"/>
                      <a:pt x="78" y="265"/>
                    </a:cubicBezTo>
                    <a:close/>
                    <a:moveTo>
                      <a:pt x="189" y="514"/>
                    </a:moveTo>
                    <a:cubicBezTo>
                      <a:pt x="141" y="514"/>
                      <a:pt x="101" y="474"/>
                      <a:pt x="101" y="426"/>
                    </a:cubicBezTo>
                    <a:cubicBezTo>
                      <a:pt x="101" y="377"/>
                      <a:pt x="141" y="337"/>
                      <a:pt x="189" y="337"/>
                    </a:cubicBezTo>
                    <a:cubicBezTo>
                      <a:pt x="237" y="337"/>
                      <a:pt x="276" y="377"/>
                      <a:pt x="276" y="426"/>
                    </a:cubicBezTo>
                    <a:cubicBezTo>
                      <a:pt x="276" y="474"/>
                      <a:pt x="237" y="514"/>
                      <a:pt x="189" y="514"/>
                    </a:cubicBezTo>
                    <a:close/>
                    <a:moveTo>
                      <a:pt x="352" y="371"/>
                    </a:moveTo>
                    <a:cubicBezTo>
                      <a:pt x="276" y="371"/>
                      <a:pt x="215" y="309"/>
                      <a:pt x="215" y="233"/>
                    </a:cubicBezTo>
                    <a:cubicBezTo>
                      <a:pt x="215" y="157"/>
                      <a:pt x="276" y="95"/>
                      <a:pt x="352" y="95"/>
                    </a:cubicBezTo>
                    <a:cubicBezTo>
                      <a:pt x="428" y="95"/>
                      <a:pt x="489" y="157"/>
                      <a:pt x="489" y="233"/>
                    </a:cubicBezTo>
                    <a:cubicBezTo>
                      <a:pt x="489" y="309"/>
                      <a:pt x="428" y="371"/>
                      <a:pt x="352" y="3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94" name="组合 93"/>
          <p:cNvGrpSpPr/>
          <p:nvPr/>
        </p:nvGrpSpPr>
        <p:grpSpPr>
          <a:xfrm>
            <a:off x="5751925" y="3811215"/>
            <a:ext cx="671854" cy="668826"/>
            <a:chOff x="5857632" y="3627230"/>
            <a:chExt cx="682519" cy="682519"/>
          </a:xfrm>
        </p:grpSpPr>
        <p:grpSp>
          <p:nvGrpSpPr>
            <p:cNvPr id="95" name="组合 94"/>
            <p:cNvGrpSpPr/>
            <p:nvPr/>
          </p:nvGrpSpPr>
          <p:grpSpPr>
            <a:xfrm>
              <a:off x="5857632" y="3627230"/>
              <a:ext cx="682519" cy="682519"/>
              <a:chOff x="2646157" y="1103874"/>
              <a:chExt cx="910025" cy="910025"/>
            </a:xfrm>
          </p:grpSpPr>
          <p:grpSp>
            <p:nvGrpSpPr>
              <p:cNvPr id="126" name="组合 125"/>
              <p:cNvGrpSpPr/>
              <p:nvPr/>
            </p:nvGrpSpPr>
            <p:grpSpPr>
              <a:xfrm>
                <a:off x="2646157" y="1103874"/>
                <a:ext cx="910025" cy="910025"/>
                <a:chOff x="1236675" y="2423160"/>
                <a:chExt cx="1950720" cy="1950720"/>
              </a:xfrm>
            </p:grpSpPr>
            <p:sp>
              <p:nvSpPr>
                <p:cNvPr id="128" name="椭圆 127"/>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9" name="椭圆 128"/>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27" name="椭圆 126"/>
              <p:cNvSpPr/>
              <p:nvPr/>
            </p:nvSpPr>
            <p:spPr>
              <a:xfrm>
                <a:off x="2792045" y="1249762"/>
                <a:ext cx="618249" cy="618249"/>
              </a:xfrm>
              <a:prstGeom prst="ellipse">
                <a:avLst/>
              </a:prstGeom>
              <a:solidFill>
                <a:srgbClr val="075F9B"/>
              </a:solidFill>
              <a:ln>
                <a:noFill/>
              </a:ln>
              <a:effectLst>
                <a:innerShdw dist="63500" dir="13500000">
                  <a:schemeClr val="accent6">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96" name="组合 95"/>
            <p:cNvGrpSpPr/>
            <p:nvPr/>
          </p:nvGrpSpPr>
          <p:grpSpPr>
            <a:xfrm>
              <a:off x="6046201" y="3891638"/>
              <a:ext cx="327824" cy="179625"/>
              <a:chOff x="3085851" y="4418205"/>
              <a:chExt cx="774347" cy="424290"/>
            </a:xfrm>
            <a:solidFill>
              <a:schemeClr val="bg1"/>
            </a:solidFill>
          </p:grpSpPr>
          <p:sp>
            <p:nvSpPr>
              <p:cNvPr id="97" name="Freeform 439"/>
              <p:cNvSpPr>
                <a:spLocks/>
              </p:cNvSpPr>
              <p:nvPr/>
            </p:nvSpPr>
            <p:spPr bwMode="auto">
              <a:xfrm>
                <a:off x="3676890" y="4518139"/>
                <a:ext cx="183308" cy="97650"/>
              </a:xfrm>
              <a:custGeom>
                <a:avLst/>
                <a:gdLst>
                  <a:gd name="T0" fmla="*/ 272 w 272"/>
                  <a:gd name="T1" fmla="*/ 71 h 145"/>
                  <a:gd name="T2" fmla="*/ 179 w 272"/>
                  <a:gd name="T3" fmla="*/ 0 h 145"/>
                  <a:gd name="T4" fmla="*/ 179 w 272"/>
                  <a:gd name="T5" fmla="*/ 51 h 145"/>
                  <a:gd name="T6" fmla="*/ 0 w 272"/>
                  <a:gd name="T7" fmla="*/ 51 h 145"/>
                  <a:gd name="T8" fmla="*/ 12 w 272"/>
                  <a:gd name="T9" fmla="*/ 94 h 145"/>
                  <a:gd name="T10" fmla="*/ 179 w 272"/>
                  <a:gd name="T11" fmla="*/ 94 h 145"/>
                  <a:gd name="T12" fmla="*/ 179 w 272"/>
                  <a:gd name="T13" fmla="*/ 145 h 145"/>
                  <a:gd name="T14" fmla="*/ 272 w 272"/>
                  <a:gd name="T15" fmla="*/ 71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2" h="145">
                    <a:moveTo>
                      <a:pt x="272" y="71"/>
                    </a:moveTo>
                    <a:cubicBezTo>
                      <a:pt x="179" y="0"/>
                      <a:pt x="179" y="0"/>
                      <a:pt x="179" y="0"/>
                    </a:cubicBezTo>
                    <a:cubicBezTo>
                      <a:pt x="179" y="51"/>
                      <a:pt x="179" y="51"/>
                      <a:pt x="179" y="51"/>
                    </a:cubicBezTo>
                    <a:cubicBezTo>
                      <a:pt x="0" y="51"/>
                      <a:pt x="0" y="51"/>
                      <a:pt x="0" y="51"/>
                    </a:cubicBezTo>
                    <a:cubicBezTo>
                      <a:pt x="5" y="65"/>
                      <a:pt x="9" y="79"/>
                      <a:pt x="12" y="94"/>
                    </a:cubicBezTo>
                    <a:cubicBezTo>
                      <a:pt x="179" y="94"/>
                      <a:pt x="179" y="94"/>
                      <a:pt x="179" y="94"/>
                    </a:cubicBezTo>
                    <a:cubicBezTo>
                      <a:pt x="179" y="145"/>
                      <a:pt x="179" y="145"/>
                      <a:pt x="179" y="145"/>
                    </a:cubicBezTo>
                    <a:lnTo>
                      <a:pt x="272"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8" name="Freeform 440"/>
              <p:cNvSpPr>
                <a:spLocks noEditPoints="1"/>
              </p:cNvSpPr>
              <p:nvPr/>
            </p:nvSpPr>
            <p:spPr bwMode="auto">
              <a:xfrm>
                <a:off x="3286005" y="4423630"/>
                <a:ext cx="393455" cy="396024"/>
              </a:xfrm>
              <a:custGeom>
                <a:avLst/>
                <a:gdLst>
                  <a:gd name="T0" fmla="*/ 291 w 583"/>
                  <a:gd name="T1" fmla="*/ 0 h 587"/>
                  <a:gd name="T2" fmla="*/ 0 w 583"/>
                  <a:gd name="T3" fmla="*/ 294 h 587"/>
                  <a:gd name="T4" fmla="*/ 291 w 583"/>
                  <a:gd name="T5" fmla="*/ 587 h 587"/>
                  <a:gd name="T6" fmla="*/ 583 w 583"/>
                  <a:gd name="T7" fmla="*/ 294 h 587"/>
                  <a:gd name="T8" fmla="*/ 291 w 583"/>
                  <a:gd name="T9" fmla="*/ 0 h 587"/>
                  <a:gd name="T10" fmla="*/ 291 w 583"/>
                  <a:gd name="T11" fmla="*/ 517 h 587"/>
                  <a:gd name="T12" fmla="*/ 70 w 583"/>
                  <a:gd name="T13" fmla="*/ 294 h 587"/>
                  <a:gd name="T14" fmla="*/ 291 w 583"/>
                  <a:gd name="T15" fmla="*/ 70 h 587"/>
                  <a:gd name="T16" fmla="*/ 513 w 583"/>
                  <a:gd name="T17" fmla="*/ 294 h 587"/>
                  <a:gd name="T18" fmla="*/ 291 w 583"/>
                  <a:gd name="T19" fmla="*/ 5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3" h="587">
                    <a:moveTo>
                      <a:pt x="291" y="0"/>
                    </a:moveTo>
                    <a:cubicBezTo>
                      <a:pt x="130" y="0"/>
                      <a:pt x="0" y="132"/>
                      <a:pt x="0" y="294"/>
                    </a:cubicBezTo>
                    <a:cubicBezTo>
                      <a:pt x="0" y="456"/>
                      <a:pt x="130" y="587"/>
                      <a:pt x="291" y="587"/>
                    </a:cubicBezTo>
                    <a:cubicBezTo>
                      <a:pt x="452" y="587"/>
                      <a:pt x="583" y="456"/>
                      <a:pt x="583" y="294"/>
                    </a:cubicBezTo>
                    <a:cubicBezTo>
                      <a:pt x="583" y="132"/>
                      <a:pt x="452" y="0"/>
                      <a:pt x="291" y="0"/>
                    </a:cubicBezTo>
                    <a:close/>
                    <a:moveTo>
                      <a:pt x="291" y="517"/>
                    </a:moveTo>
                    <a:cubicBezTo>
                      <a:pt x="169" y="517"/>
                      <a:pt x="70" y="417"/>
                      <a:pt x="70" y="294"/>
                    </a:cubicBezTo>
                    <a:cubicBezTo>
                      <a:pt x="70" y="170"/>
                      <a:pt x="169" y="70"/>
                      <a:pt x="291" y="70"/>
                    </a:cubicBezTo>
                    <a:cubicBezTo>
                      <a:pt x="413" y="70"/>
                      <a:pt x="513" y="170"/>
                      <a:pt x="513" y="294"/>
                    </a:cubicBezTo>
                    <a:cubicBezTo>
                      <a:pt x="513" y="417"/>
                      <a:pt x="413" y="517"/>
                      <a:pt x="291" y="5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99" name="Freeform 441"/>
              <p:cNvSpPr>
                <a:spLocks/>
              </p:cNvSpPr>
              <p:nvPr/>
            </p:nvSpPr>
            <p:spPr bwMode="auto">
              <a:xfrm>
                <a:off x="3367094" y="4553829"/>
                <a:ext cx="147046" cy="100505"/>
              </a:xfrm>
              <a:custGeom>
                <a:avLst/>
                <a:gdLst>
                  <a:gd name="T0" fmla="*/ 185 w 218"/>
                  <a:gd name="T1" fmla="*/ 54 h 149"/>
                  <a:gd name="T2" fmla="*/ 185 w 218"/>
                  <a:gd name="T3" fmla="*/ 14 h 149"/>
                  <a:gd name="T4" fmla="*/ 171 w 218"/>
                  <a:gd name="T5" fmla="*/ 0 h 149"/>
                  <a:gd name="T6" fmla="*/ 157 w 218"/>
                  <a:gd name="T7" fmla="*/ 14 h 149"/>
                  <a:gd name="T8" fmla="*/ 157 w 218"/>
                  <a:gd name="T9" fmla="*/ 54 h 149"/>
                  <a:gd name="T10" fmla="*/ 126 w 218"/>
                  <a:gd name="T11" fmla="*/ 91 h 149"/>
                  <a:gd name="T12" fmla="*/ 10 w 218"/>
                  <a:gd name="T13" fmla="*/ 102 h 149"/>
                  <a:gd name="T14" fmla="*/ 1 w 218"/>
                  <a:gd name="T15" fmla="*/ 114 h 149"/>
                  <a:gd name="T16" fmla="*/ 12 w 218"/>
                  <a:gd name="T17" fmla="*/ 123 h 149"/>
                  <a:gd name="T18" fmla="*/ 126 w 218"/>
                  <a:gd name="T19" fmla="*/ 112 h 149"/>
                  <a:gd name="T20" fmla="*/ 171 w 218"/>
                  <a:gd name="T21" fmla="*/ 149 h 149"/>
                  <a:gd name="T22" fmla="*/ 218 w 218"/>
                  <a:gd name="T23" fmla="*/ 101 h 149"/>
                  <a:gd name="T24" fmla="*/ 185 w 218"/>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8" h="149">
                    <a:moveTo>
                      <a:pt x="185" y="54"/>
                    </a:moveTo>
                    <a:cubicBezTo>
                      <a:pt x="185" y="14"/>
                      <a:pt x="185" y="14"/>
                      <a:pt x="185" y="14"/>
                    </a:cubicBezTo>
                    <a:cubicBezTo>
                      <a:pt x="185" y="6"/>
                      <a:pt x="179" y="0"/>
                      <a:pt x="171" y="0"/>
                    </a:cubicBezTo>
                    <a:cubicBezTo>
                      <a:pt x="163" y="0"/>
                      <a:pt x="157" y="6"/>
                      <a:pt x="157" y="14"/>
                    </a:cubicBezTo>
                    <a:cubicBezTo>
                      <a:pt x="157" y="54"/>
                      <a:pt x="157" y="54"/>
                      <a:pt x="157" y="54"/>
                    </a:cubicBezTo>
                    <a:cubicBezTo>
                      <a:pt x="141" y="60"/>
                      <a:pt x="129" y="74"/>
                      <a:pt x="126" y="91"/>
                    </a:cubicBezTo>
                    <a:cubicBezTo>
                      <a:pt x="10" y="102"/>
                      <a:pt x="10" y="102"/>
                      <a:pt x="10" y="102"/>
                    </a:cubicBezTo>
                    <a:cubicBezTo>
                      <a:pt x="5" y="103"/>
                      <a:pt x="0" y="108"/>
                      <a:pt x="1" y="114"/>
                    </a:cubicBezTo>
                    <a:cubicBezTo>
                      <a:pt x="1" y="120"/>
                      <a:pt x="7" y="124"/>
                      <a:pt x="12" y="123"/>
                    </a:cubicBezTo>
                    <a:cubicBezTo>
                      <a:pt x="126" y="112"/>
                      <a:pt x="126" y="112"/>
                      <a:pt x="126" y="112"/>
                    </a:cubicBezTo>
                    <a:cubicBezTo>
                      <a:pt x="131" y="133"/>
                      <a:pt x="149" y="149"/>
                      <a:pt x="171" y="149"/>
                    </a:cubicBezTo>
                    <a:cubicBezTo>
                      <a:pt x="197" y="149"/>
                      <a:pt x="218" y="127"/>
                      <a:pt x="218" y="101"/>
                    </a:cubicBezTo>
                    <a:cubicBezTo>
                      <a:pt x="218" y="79"/>
                      <a:pt x="204" y="61"/>
                      <a:pt x="18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0" name="Freeform 442"/>
              <p:cNvSpPr>
                <a:spLocks/>
              </p:cNvSpPr>
              <p:nvPr/>
            </p:nvSpPr>
            <p:spPr bwMode="auto">
              <a:xfrm>
                <a:off x="3458748" y="4489015"/>
                <a:ext cx="13705" cy="39117"/>
              </a:xfrm>
              <a:custGeom>
                <a:avLst/>
                <a:gdLst>
                  <a:gd name="T0" fmla="*/ 29 w 48"/>
                  <a:gd name="T1" fmla="*/ 17 h 137"/>
                  <a:gd name="T2" fmla="*/ 29 w 48"/>
                  <a:gd name="T3" fmla="*/ 17 h 137"/>
                  <a:gd name="T4" fmla="*/ 29 w 48"/>
                  <a:gd name="T5" fmla="*/ 137 h 137"/>
                  <a:gd name="T6" fmla="*/ 48 w 48"/>
                  <a:gd name="T7" fmla="*/ 137 h 137"/>
                  <a:gd name="T8" fmla="*/ 48 w 48"/>
                  <a:gd name="T9" fmla="*/ 0 h 137"/>
                  <a:gd name="T10" fmla="*/ 31 w 48"/>
                  <a:gd name="T11" fmla="*/ 0 h 137"/>
                  <a:gd name="T12" fmla="*/ 0 w 48"/>
                  <a:gd name="T13" fmla="*/ 17 h 137"/>
                  <a:gd name="T14" fmla="*/ 5 w 48"/>
                  <a:gd name="T15" fmla="*/ 31 h 137"/>
                  <a:gd name="T16" fmla="*/ 29 w 48"/>
                  <a:gd name="T17" fmla="*/ 1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37">
                    <a:moveTo>
                      <a:pt x="29" y="17"/>
                    </a:moveTo>
                    <a:lnTo>
                      <a:pt x="29" y="17"/>
                    </a:lnTo>
                    <a:lnTo>
                      <a:pt x="29" y="137"/>
                    </a:lnTo>
                    <a:lnTo>
                      <a:pt x="48" y="137"/>
                    </a:lnTo>
                    <a:lnTo>
                      <a:pt x="48" y="0"/>
                    </a:lnTo>
                    <a:lnTo>
                      <a:pt x="31" y="0"/>
                    </a:lnTo>
                    <a:lnTo>
                      <a:pt x="0" y="17"/>
                    </a:lnTo>
                    <a:lnTo>
                      <a:pt x="5" y="31"/>
                    </a:lnTo>
                    <a:lnTo>
                      <a:pt x="29"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1" name="Freeform 443"/>
              <p:cNvSpPr>
                <a:spLocks/>
              </p:cNvSpPr>
              <p:nvPr/>
            </p:nvSpPr>
            <p:spPr bwMode="auto">
              <a:xfrm>
                <a:off x="3476450" y="4488444"/>
                <a:ext cx="24841" cy="39688"/>
              </a:xfrm>
              <a:custGeom>
                <a:avLst/>
                <a:gdLst>
                  <a:gd name="T0" fmla="*/ 37 w 37"/>
                  <a:gd name="T1" fmla="*/ 52 h 59"/>
                  <a:gd name="T2" fmla="*/ 11 w 37"/>
                  <a:gd name="T3" fmla="*/ 52 h 59"/>
                  <a:gd name="T4" fmla="*/ 11 w 37"/>
                  <a:gd name="T5" fmla="*/ 52 h 59"/>
                  <a:gd name="T6" fmla="*/ 16 w 37"/>
                  <a:gd name="T7" fmla="*/ 48 h 59"/>
                  <a:gd name="T8" fmla="*/ 36 w 37"/>
                  <a:gd name="T9" fmla="*/ 17 h 59"/>
                  <a:gd name="T10" fmla="*/ 18 w 37"/>
                  <a:gd name="T11" fmla="*/ 0 h 59"/>
                  <a:gd name="T12" fmla="*/ 2 w 37"/>
                  <a:gd name="T13" fmla="*/ 6 h 59"/>
                  <a:gd name="T14" fmla="*/ 4 w 37"/>
                  <a:gd name="T15" fmla="*/ 11 h 59"/>
                  <a:gd name="T16" fmla="*/ 17 w 37"/>
                  <a:gd name="T17" fmla="*/ 7 h 59"/>
                  <a:gd name="T18" fmla="*/ 28 w 37"/>
                  <a:gd name="T19" fmla="*/ 18 h 59"/>
                  <a:gd name="T20" fmla="*/ 7 w 37"/>
                  <a:gd name="T21" fmla="*/ 48 h 59"/>
                  <a:gd name="T22" fmla="*/ 0 w 37"/>
                  <a:gd name="T23" fmla="*/ 54 h 59"/>
                  <a:gd name="T24" fmla="*/ 0 w 37"/>
                  <a:gd name="T25" fmla="*/ 59 h 59"/>
                  <a:gd name="T26" fmla="*/ 37 w 37"/>
                  <a:gd name="T27" fmla="*/ 59 h 59"/>
                  <a:gd name="T28" fmla="*/ 37 w 37"/>
                  <a:gd name="T29"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59">
                    <a:moveTo>
                      <a:pt x="37" y="52"/>
                    </a:moveTo>
                    <a:cubicBezTo>
                      <a:pt x="11" y="52"/>
                      <a:pt x="11" y="52"/>
                      <a:pt x="11" y="52"/>
                    </a:cubicBezTo>
                    <a:cubicBezTo>
                      <a:pt x="11" y="52"/>
                      <a:pt x="11" y="52"/>
                      <a:pt x="11" y="52"/>
                    </a:cubicBezTo>
                    <a:cubicBezTo>
                      <a:pt x="16" y="48"/>
                      <a:pt x="16" y="48"/>
                      <a:pt x="16" y="48"/>
                    </a:cubicBezTo>
                    <a:cubicBezTo>
                      <a:pt x="28" y="36"/>
                      <a:pt x="36" y="27"/>
                      <a:pt x="36" y="17"/>
                    </a:cubicBezTo>
                    <a:cubicBezTo>
                      <a:pt x="36" y="9"/>
                      <a:pt x="31" y="0"/>
                      <a:pt x="18" y="0"/>
                    </a:cubicBezTo>
                    <a:cubicBezTo>
                      <a:pt x="12" y="0"/>
                      <a:pt x="6" y="3"/>
                      <a:pt x="2" y="6"/>
                    </a:cubicBezTo>
                    <a:cubicBezTo>
                      <a:pt x="4" y="11"/>
                      <a:pt x="4" y="11"/>
                      <a:pt x="4" y="11"/>
                    </a:cubicBezTo>
                    <a:cubicBezTo>
                      <a:pt x="7" y="9"/>
                      <a:pt x="11" y="7"/>
                      <a:pt x="17" y="7"/>
                    </a:cubicBezTo>
                    <a:cubicBezTo>
                      <a:pt x="25" y="7"/>
                      <a:pt x="28" y="12"/>
                      <a:pt x="28" y="18"/>
                    </a:cubicBezTo>
                    <a:cubicBezTo>
                      <a:pt x="28" y="26"/>
                      <a:pt x="21" y="34"/>
                      <a:pt x="7" y="48"/>
                    </a:cubicBezTo>
                    <a:cubicBezTo>
                      <a:pt x="0" y="54"/>
                      <a:pt x="0" y="54"/>
                      <a:pt x="0" y="54"/>
                    </a:cubicBezTo>
                    <a:cubicBezTo>
                      <a:pt x="0" y="59"/>
                      <a:pt x="0" y="59"/>
                      <a:pt x="0" y="59"/>
                    </a:cubicBezTo>
                    <a:cubicBezTo>
                      <a:pt x="37" y="59"/>
                      <a:pt x="37" y="59"/>
                      <a:pt x="37" y="59"/>
                    </a:cubicBezTo>
                    <a:lnTo>
                      <a:pt x="37"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2" name="Freeform 444"/>
              <p:cNvSpPr>
                <a:spLocks/>
              </p:cNvSpPr>
              <p:nvPr/>
            </p:nvSpPr>
            <p:spPr bwMode="auto">
              <a:xfrm>
                <a:off x="3590375" y="4605795"/>
                <a:ext cx="24270" cy="39688"/>
              </a:xfrm>
              <a:custGeom>
                <a:avLst/>
                <a:gdLst>
                  <a:gd name="T0" fmla="*/ 36 w 36"/>
                  <a:gd name="T1" fmla="*/ 42 h 59"/>
                  <a:gd name="T2" fmla="*/ 23 w 36"/>
                  <a:gd name="T3" fmla="*/ 27 h 59"/>
                  <a:gd name="T4" fmla="*/ 23 w 36"/>
                  <a:gd name="T5" fmla="*/ 27 h 59"/>
                  <a:gd name="T6" fmla="*/ 34 w 36"/>
                  <a:gd name="T7" fmla="*/ 14 h 59"/>
                  <a:gd name="T8" fmla="*/ 17 w 36"/>
                  <a:gd name="T9" fmla="*/ 0 h 59"/>
                  <a:gd name="T10" fmla="*/ 2 w 36"/>
                  <a:gd name="T11" fmla="*/ 4 h 59"/>
                  <a:gd name="T12" fmla="*/ 4 w 36"/>
                  <a:gd name="T13" fmla="*/ 10 h 59"/>
                  <a:gd name="T14" fmla="*/ 16 w 36"/>
                  <a:gd name="T15" fmla="*/ 6 h 59"/>
                  <a:gd name="T16" fmla="*/ 26 w 36"/>
                  <a:gd name="T17" fmla="*/ 15 h 59"/>
                  <a:gd name="T18" fmla="*/ 13 w 36"/>
                  <a:gd name="T19" fmla="*/ 25 h 59"/>
                  <a:gd name="T20" fmla="*/ 9 w 36"/>
                  <a:gd name="T21" fmla="*/ 25 h 59"/>
                  <a:gd name="T22" fmla="*/ 9 w 36"/>
                  <a:gd name="T23" fmla="*/ 31 h 59"/>
                  <a:gd name="T24" fmla="*/ 13 w 36"/>
                  <a:gd name="T25" fmla="*/ 31 h 59"/>
                  <a:gd name="T26" fmla="*/ 28 w 36"/>
                  <a:gd name="T27" fmla="*/ 42 h 59"/>
                  <a:gd name="T28" fmla="*/ 15 w 36"/>
                  <a:gd name="T29" fmla="*/ 53 h 59"/>
                  <a:gd name="T30" fmla="*/ 2 w 36"/>
                  <a:gd name="T31" fmla="*/ 50 h 59"/>
                  <a:gd name="T32" fmla="*/ 0 w 36"/>
                  <a:gd name="T33" fmla="*/ 56 h 59"/>
                  <a:gd name="T34" fmla="*/ 15 w 36"/>
                  <a:gd name="T35" fmla="*/ 59 h 59"/>
                  <a:gd name="T36" fmla="*/ 36 w 36"/>
                  <a:gd name="T37" fmla="*/ 4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59">
                    <a:moveTo>
                      <a:pt x="36" y="42"/>
                    </a:moveTo>
                    <a:cubicBezTo>
                      <a:pt x="36" y="34"/>
                      <a:pt x="30" y="29"/>
                      <a:pt x="23" y="27"/>
                    </a:cubicBezTo>
                    <a:cubicBezTo>
                      <a:pt x="23" y="27"/>
                      <a:pt x="23" y="27"/>
                      <a:pt x="23" y="27"/>
                    </a:cubicBezTo>
                    <a:cubicBezTo>
                      <a:pt x="30" y="25"/>
                      <a:pt x="34" y="20"/>
                      <a:pt x="34" y="14"/>
                    </a:cubicBezTo>
                    <a:cubicBezTo>
                      <a:pt x="34" y="7"/>
                      <a:pt x="29" y="0"/>
                      <a:pt x="17" y="0"/>
                    </a:cubicBezTo>
                    <a:cubicBezTo>
                      <a:pt x="11" y="0"/>
                      <a:pt x="5" y="2"/>
                      <a:pt x="2" y="4"/>
                    </a:cubicBezTo>
                    <a:cubicBezTo>
                      <a:pt x="4" y="10"/>
                      <a:pt x="4" y="10"/>
                      <a:pt x="4" y="10"/>
                    </a:cubicBezTo>
                    <a:cubicBezTo>
                      <a:pt x="7" y="8"/>
                      <a:pt x="11" y="6"/>
                      <a:pt x="16" y="6"/>
                    </a:cubicBezTo>
                    <a:cubicBezTo>
                      <a:pt x="23" y="6"/>
                      <a:pt x="26" y="10"/>
                      <a:pt x="26" y="15"/>
                    </a:cubicBezTo>
                    <a:cubicBezTo>
                      <a:pt x="26" y="22"/>
                      <a:pt x="19" y="25"/>
                      <a:pt x="13" y="25"/>
                    </a:cubicBezTo>
                    <a:cubicBezTo>
                      <a:pt x="9" y="25"/>
                      <a:pt x="9" y="25"/>
                      <a:pt x="9" y="25"/>
                    </a:cubicBezTo>
                    <a:cubicBezTo>
                      <a:pt x="9" y="31"/>
                      <a:pt x="9" y="31"/>
                      <a:pt x="9" y="31"/>
                    </a:cubicBezTo>
                    <a:cubicBezTo>
                      <a:pt x="13" y="31"/>
                      <a:pt x="13" y="31"/>
                      <a:pt x="13" y="31"/>
                    </a:cubicBezTo>
                    <a:cubicBezTo>
                      <a:pt x="21" y="31"/>
                      <a:pt x="28" y="34"/>
                      <a:pt x="28" y="42"/>
                    </a:cubicBezTo>
                    <a:cubicBezTo>
                      <a:pt x="28" y="47"/>
                      <a:pt x="25" y="53"/>
                      <a:pt x="15" y="53"/>
                    </a:cubicBezTo>
                    <a:cubicBezTo>
                      <a:pt x="10" y="53"/>
                      <a:pt x="5" y="51"/>
                      <a:pt x="2" y="50"/>
                    </a:cubicBezTo>
                    <a:cubicBezTo>
                      <a:pt x="0" y="56"/>
                      <a:pt x="0" y="56"/>
                      <a:pt x="0" y="56"/>
                    </a:cubicBezTo>
                    <a:cubicBezTo>
                      <a:pt x="3" y="57"/>
                      <a:pt x="9" y="59"/>
                      <a:pt x="15" y="59"/>
                    </a:cubicBezTo>
                    <a:cubicBezTo>
                      <a:pt x="29" y="59"/>
                      <a:pt x="36" y="51"/>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3" name="Freeform 445"/>
              <p:cNvSpPr>
                <a:spLocks noEditPoints="1"/>
              </p:cNvSpPr>
              <p:nvPr/>
            </p:nvSpPr>
            <p:spPr bwMode="auto">
              <a:xfrm>
                <a:off x="3469027" y="4710869"/>
                <a:ext cx="26839" cy="40545"/>
              </a:xfrm>
              <a:custGeom>
                <a:avLst/>
                <a:gdLst>
                  <a:gd name="T0" fmla="*/ 23 w 40"/>
                  <a:gd name="T1" fmla="*/ 21 h 60"/>
                  <a:gd name="T2" fmla="*/ 9 w 40"/>
                  <a:gd name="T3" fmla="*/ 28 h 60"/>
                  <a:gd name="T4" fmla="*/ 8 w 40"/>
                  <a:gd name="T5" fmla="*/ 28 h 60"/>
                  <a:gd name="T6" fmla="*/ 28 w 40"/>
                  <a:gd name="T7" fmla="*/ 7 h 60"/>
                  <a:gd name="T8" fmla="*/ 34 w 40"/>
                  <a:gd name="T9" fmla="*/ 7 h 60"/>
                  <a:gd name="T10" fmla="*/ 34 w 40"/>
                  <a:gd name="T11" fmla="*/ 0 h 60"/>
                  <a:gd name="T12" fmla="*/ 29 w 40"/>
                  <a:gd name="T13" fmla="*/ 1 h 60"/>
                  <a:gd name="T14" fmla="*/ 10 w 40"/>
                  <a:gd name="T15" fmla="*/ 9 h 60"/>
                  <a:gd name="T16" fmla="*/ 0 w 40"/>
                  <a:gd name="T17" fmla="*/ 35 h 60"/>
                  <a:gd name="T18" fmla="*/ 21 w 40"/>
                  <a:gd name="T19" fmla="*/ 60 h 60"/>
                  <a:gd name="T20" fmla="*/ 40 w 40"/>
                  <a:gd name="T21" fmla="*/ 39 h 60"/>
                  <a:gd name="T22" fmla="*/ 23 w 40"/>
                  <a:gd name="T23" fmla="*/ 21 h 60"/>
                  <a:gd name="T24" fmla="*/ 21 w 40"/>
                  <a:gd name="T25" fmla="*/ 54 h 60"/>
                  <a:gd name="T26" fmla="*/ 8 w 40"/>
                  <a:gd name="T27" fmla="*/ 37 h 60"/>
                  <a:gd name="T28" fmla="*/ 9 w 40"/>
                  <a:gd name="T29" fmla="*/ 34 h 60"/>
                  <a:gd name="T30" fmla="*/ 20 w 40"/>
                  <a:gd name="T31" fmla="*/ 27 h 60"/>
                  <a:gd name="T32" fmla="*/ 32 w 40"/>
                  <a:gd name="T33" fmla="*/ 40 h 60"/>
                  <a:gd name="T34" fmla="*/ 21 w 40"/>
                  <a:gd name="T35" fmla="*/ 5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60">
                    <a:moveTo>
                      <a:pt x="23" y="21"/>
                    </a:moveTo>
                    <a:cubicBezTo>
                      <a:pt x="16" y="21"/>
                      <a:pt x="11" y="24"/>
                      <a:pt x="9" y="28"/>
                    </a:cubicBezTo>
                    <a:cubicBezTo>
                      <a:pt x="8" y="28"/>
                      <a:pt x="8" y="28"/>
                      <a:pt x="8" y="28"/>
                    </a:cubicBezTo>
                    <a:cubicBezTo>
                      <a:pt x="10" y="18"/>
                      <a:pt x="16" y="9"/>
                      <a:pt x="28" y="7"/>
                    </a:cubicBezTo>
                    <a:cubicBezTo>
                      <a:pt x="31" y="7"/>
                      <a:pt x="33" y="7"/>
                      <a:pt x="34" y="7"/>
                    </a:cubicBezTo>
                    <a:cubicBezTo>
                      <a:pt x="34" y="0"/>
                      <a:pt x="34" y="0"/>
                      <a:pt x="34" y="0"/>
                    </a:cubicBezTo>
                    <a:cubicBezTo>
                      <a:pt x="33" y="0"/>
                      <a:pt x="31" y="1"/>
                      <a:pt x="29" y="1"/>
                    </a:cubicBezTo>
                    <a:cubicBezTo>
                      <a:pt x="21" y="2"/>
                      <a:pt x="15" y="5"/>
                      <a:pt x="10" y="9"/>
                    </a:cubicBezTo>
                    <a:cubicBezTo>
                      <a:pt x="5" y="15"/>
                      <a:pt x="0" y="24"/>
                      <a:pt x="0" y="35"/>
                    </a:cubicBezTo>
                    <a:cubicBezTo>
                      <a:pt x="0" y="50"/>
                      <a:pt x="9" y="60"/>
                      <a:pt x="21" y="60"/>
                    </a:cubicBezTo>
                    <a:cubicBezTo>
                      <a:pt x="33" y="60"/>
                      <a:pt x="40" y="50"/>
                      <a:pt x="40" y="39"/>
                    </a:cubicBezTo>
                    <a:cubicBezTo>
                      <a:pt x="40" y="28"/>
                      <a:pt x="33" y="21"/>
                      <a:pt x="23" y="21"/>
                    </a:cubicBezTo>
                    <a:close/>
                    <a:moveTo>
                      <a:pt x="21" y="54"/>
                    </a:moveTo>
                    <a:cubicBezTo>
                      <a:pt x="13" y="54"/>
                      <a:pt x="8" y="47"/>
                      <a:pt x="8" y="37"/>
                    </a:cubicBezTo>
                    <a:cubicBezTo>
                      <a:pt x="8" y="36"/>
                      <a:pt x="9" y="35"/>
                      <a:pt x="9" y="34"/>
                    </a:cubicBezTo>
                    <a:cubicBezTo>
                      <a:pt x="11" y="30"/>
                      <a:pt x="15" y="27"/>
                      <a:pt x="20" y="27"/>
                    </a:cubicBezTo>
                    <a:cubicBezTo>
                      <a:pt x="27" y="27"/>
                      <a:pt x="32" y="32"/>
                      <a:pt x="32" y="40"/>
                    </a:cubicBezTo>
                    <a:cubicBezTo>
                      <a:pt x="32" y="48"/>
                      <a:pt x="28" y="54"/>
                      <a:pt x="21"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4" name="Freeform 446"/>
              <p:cNvSpPr>
                <a:spLocks noEditPoints="1"/>
              </p:cNvSpPr>
              <p:nvPr/>
            </p:nvSpPr>
            <p:spPr bwMode="auto">
              <a:xfrm>
                <a:off x="3339398" y="4606366"/>
                <a:ext cx="25697" cy="39974"/>
              </a:xfrm>
              <a:custGeom>
                <a:avLst/>
                <a:gdLst>
                  <a:gd name="T0" fmla="*/ 19 w 38"/>
                  <a:gd name="T1" fmla="*/ 0 h 59"/>
                  <a:gd name="T2" fmla="*/ 0 w 38"/>
                  <a:gd name="T3" fmla="*/ 20 h 59"/>
                  <a:gd name="T4" fmla="*/ 17 w 38"/>
                  <a:gd name="T5" fmla="*/ 38 h 59"/>
                  <a:gd name="T6" fmla="*/ 30 w 38"/>
                  <a:gd name="T7" fmla="*/ 32 h 59"/>
                  <a:gd name="T8" fmla="*/ 30 w 38"/>
                  <a:gd name="T9" fmla="*/ 32 h 59"/>
                  <a:gd name="T10" fmla="*/ 23 w 38"/>
                  <a:gd name="T11" fmla="*/ 47 h 59"/>
                  <a:gd name="T12" fmla="*/ 11 w 38"/>
                  <a:gd name="T13" fmla="*/ 53 h 59"/>
                  <a:gd name="T14" fmla="*/ 5 w 38"/>
                  <a:gd name="T15" fmla="*/ 53 h 59"/>
                  <a:gd name="T16" fmla="*/ 5 w 38"/>
                  <a:gd name="T17" fmla="*/ 59 h 59"/>
                  <a:gd name="T18" fmla="*/ 12 w 38"/>
                  <a:gd name="T19" fmla="*/ 59 h 59"/>
                  <a:gd name="T20" fmla="*/ 28 w 38"/>
                  <a:gd name="T21" fmla="*/ 51 h 59"/>
                  <a:gd name="T22" fmla="*/ 38 w 38"/>
                  <a:gd name="T23" fmla="*/ 24 h 59"/>
                  <a:gd name="T24" fmla="*/ 19 w 38"/>
                  <a:gd name="T25" fmla="*/ 0 h 59"/>
                  <a:gd name="T26" fmla="*/ 30 w 38"/>
                  <a:gd name="T27" fmla="*/ 26 h 59"/>
                  <a:gd name="T28" fmla="*/ 18 w 38"/>
                  <a:gd name="T29" fmla="*/ 32 h 59"/>
                  <a:gd name="T30" fmla="*/ 7 w 38"/>
                  <a:gd name="T31" fmla="*/ 20 h 59"/>
                  <a:gd name="T32" fmla="*/ 19 w 38"/>
                  <a:gd name="T33" fmla="*/ 6 h 59"/>
                  <a:gd name="T34" fmla="*/ 30 w 38"/>
                  <a:gd name="T35" fmla="*/ 23 h 59"/>
                  <a:gd name="T36" fmla="*/ 30 w 38"/>
                  <a:gd name="T37"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 h="59">
                    <a:moveTo>
                      <a:pt x="19" y="0"/>
                    </a:moveTo>
                    <a:cubicBezTo>
                      <a:pt x="8" y="0"/>
                      <a:pt x="0" y="10"/>
                      <a:pt x="0" y="20"/>
                    </a:cubicBezTo>
                    <a:cubicBezTo>
                      <a:pt x="0" y="30"/>
                      <a:pt x="6" y="38"/>
                      <a:pt x="17" y="38"/>
                    </a:cubicBezTo>
                    <a:cubicBezTo>
                      <a:pt x="22" y="38"/>
                      <a:pt x="27" y="36"/>
                      <a:pt x="30" y="32"/>
                    </a:cubicBezTo>
                    <a:cubicBezTo>
                      <a:pt x="30" y="32"/>
                      <a:pt x="30" y="32"/>
                      <a:pt x="30" y="32"/>
                    </a:cubicBezTo>
                    <a:cubicBezTo>
                      <a:pt x="29" y="39"/>
                      <a:pt x="27" y="44"/>
                      <a:pt x="23" y="47"/>
                    </a:cubicBezTo>
                    <a:cubicBezTo>
                      <a:pt x="20" y="50"/>
                      <a:pt x="15" y="52"/>
                      <a:pt x="11" y="53"/>
                    </a:cubicBezTo>
                    <a:cubicBezTo>
                      <a:pt x="8" y="53"/>
                      <a:pt x="6" y="53"/>
                      <a:pt x="5" y="53"/>
                    </a:cubicBezTo>
                    <a:cubicBezTo>
                      <a:pt x="5" y="59"/>
                      <a:pt x="5" y="59"/>
                      <a:pt x="5" y="59"/>
                    </a:cubicBezTo>
                    <a:cubicBezTo>
                      <a:pt x="6" y="59"/>
                      <a:pt x="9" y="59"/>
                      <a:pt x="12" y="59"/>
                    </a:cubicBezTo>
                    <a:cubicBezTo>
                      <a:pt x="18" y="58"/>
                      <a:pt x="24" y="56"/>
                      <a:pt x="28" y="51"/>
                    </a:cubicBezTo>
                    <a:cubicBezTo>
                      <a:pt x="34" y="46"/>
                      <a:pt x="38" y="37"/>
                      <a:pt x="38" y="24"/>
                    </a:cubicBezTo>
                    <a:cubicBezTo>
                      <a:pt x="38" y="9"/>
                      <a:pt x="31" y="0"/>
                      <a:pt x="19" y="0"/>
                    </a:cubicBezTo>
                    <a:close/>
                    <a:moveTo>
                      <a:pt x="30" y="26"/>
                    </a:moveTo>
                    <a:cubicBezTo>
                      <a:pt x="28" y="30"/>
                      <a:pt x="24" y="32"/>
                      <a:pt x="18" y="32"/>
                    </a:cubicBezTo>
                    <a:cubicBezTo>
                      <a:pt x="12" y="32"/>
                      <a:pt x="7" y="27"/>
                      <a:pt x="7" y="20"/>
                    </a:cubicBezTo>
                    <a:cubicBezTo>
                      <a:pt x="7" y="12"/>
                      <a:pt x="12" y="6"/>
                      <a:pt x="19" y="6"/>
                    </a:cubicBezTo>
                    <a:cubicBezTo>
                      <a:pt x="27" y="6"/>
                      <a:pt x="30" y="13"/>
                      <a:pt x="30" y="23"/>
                    </a:cubicBezTo>
                    <a:cubicBezTo>
                      <a:pt x="30" y="25"/>
                      <a:pt x="30" y="25"/>
                      <a:pt x="30"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5" name="Oval 447"/>
              <p:cNvSpPr>
                <a:spLocks noChangeArrowheads="1"/>
              </p:cNvSpPr>
              <p:nvPr/>
            </p:nvSpPr>
            <p:spPr bwMode="auto">
              <a:xfrm>
                <a:off x="3388794" y="4539553"/>
                <a:ext cx="18845" cy="18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6" name="Oval 448"/>
              <p:cNvSpPr>
                <a:spLocks noChangeArrowheads="1"/>
              </p:cNvSpPr>
              <p:nvPr/>
            </p:nvSpPr>
            <p:spPr bwMode="auto">
              <a:xfrm>
                <a:off x="3552686" y="4539553"/>
                <a:ext cx="19416" cy="1827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7" name="Oval 449"/>
              <p:cNvSpPr>
                <a:spLocks noChangeArrowheads="1"/>
              </p:cNvSpPr>
              <p:nvPr/>
            </p:nvSpPr>
            <p:spPr bwMode="auto">
              <a:xfrm>
                <a:off x="3552686" y="4695450"/>
                <a:ext cx="19416" cy="177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8" name="Freeform 450"/>
              <p:cNvSpPr>
                <a:spLocks/>
              </p:cNvSpPr>
              <p:nvPr/>
            </p:nvSpPr>
            <p:spPr bwMode="auto">
              <a:xfrm>
                <a:off x="3085851" y="4650337"/>
                <a:ext cx="211860" cy="97650"/>
              </a:xfrm>
              <a:custGeom>
                <a:avLst/>
                <a:gdLst>
                  <a:gd name="T0" fmla="*/ 92 w 314"/>
                  <a:gd name="T1" fmla="*/ 51 h 145"/>
                  <a:gd name="T2" fmla="*/ 92 w 314"/>
                  <a:gd name="T3" fmla="*/ 0 h 145"/>
                  <a:gd name="T4" fmla="*/ 0 w 314"/>
                  <a:gd name="T5" fmla="*/ 71 h 145"/>
                  <a:gd name="T6" fmla="*/ 92 w 314"/>
                  <a:gd name="T7" fmla="*/ 145 h 145"/>
                  <a:gd name="T8" fmla="*/ 92 w 314"/>
                  <a:gd name="T9" fmla="*/ 94 h 145"/>
                  <a:gd name="T10" fmla="*/ 314 w 314"/>
                  <a:gd name="T11" fmla="*/ 94 h 145"/>
                  <a:gd name="T12" fmla="*/ 297 w 314"/>
                  <a:gd name="T13" fmla="*/ 51 h 145"/>
                  <a:gd name="T14" fmla="*/ 92 w 314"/>
                  <a:gd name="T15" fmla="*/ 51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4" h="145">
                    <a:moveTo>
                      <a:pt x="92" y="51"/>
                    </a:moveTo>
                    <a:cubicBezTo>
                      <a:pt x="92" y="0"/>
                      <a:pt x="92" y="0"/>
                      <a:pt x="92" y="0"/>
                    </a:cubicBezTo>
                    <a:cubicBezTo>
                      <a:pt x="0" y="71"/>
                      <a:pt x="0" y="71"/>
                      <a:pt x="0" y="71"/>
                    </a:cubicBezTo>
                    <a:cubicBezTo>
                      <a:pt x="92" y="145"/>
                      <a:pt x="92" y="145"/>
                      <a:pt x="92" y="145"/>
                    </a:cubicBezTo>
                    <a:cubicBezTo>
                      <a:pt x="92" y="94"/>
                      <a:pt x="92" y="94"/>
                      <a:pt x="92" y="94"/>
                    </a:cubicBezTo>
                    <a:cubicBezTo>
                      <a:pt x="314" y="94"/>
                      <a:pt x="314" y="94"/>
                      <a:pt x="314" y="94"/>
                    </a:cubicBezTo>
                    <a:cubicBezTo>
                      <a:pt x="308" y="80"/>
                      <a:pt x="302" y="66"/>
                      <a:pt x="297" y="51"/>
                    </a:cubicBezTo>
                    <a:lnTo>
                      <a:pt x="92"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09" name="Oval 451"/>
              <p:cNvSpPr>
                <a:spLocks noChangeArrowheads="1"/>
              </p:cNvSpPr>
              <p:nvPr/>
            </p:nvSpPr>
            <p:spPr bwMode="auto">
              <a:xfrm>
                <a:off x="3388794" y="4696021"/>
                <a:ext cx="18845" cy="177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0" name="Freeform 452"/>
              <p:cNvSpPr>
                <a:spLocks/>
              </p:cNvSpPr>
              <p:nvPr/>
            </p:nvSpPr>
            <p:spPr bwMode="auto">
              <a:xfrm>
                <a:off x="3698304" y="4718292"/>
                <a:ext cx="35120" cy="60246"/>
              </a:xfrm>
              <a:custGeom>
                <a:avLst/>
                <a:gdLst>
                  <a:gd name="T0" fmla="*/ 0 w 52"/>
                  <a:gd name="T1" fmla="*/ 0 h 89"/>
                  <a:gd name="T2" fmla="*/ 0 w 52"/>
                  <a:gd name="T3" fmla="*/ 78 h 89"/>
                  <a:gd name="T4" fmla="*/ 26 w 52"/>
                  <a:gd name="T5" fmla="*/ 89 h 89"/>
                  <a:gd name="T6" fmla="*/ 52 w 52"/>
                  <a:gd name="T7" fmla="*/ 78 h 89"/>
                  <a:gd name="T8" fmla="*/ 52 w 52"/>
                  <a:gd name="T9" fmla="*/ 0 h 89"/>
                  <a:gd name="T10" fmla="*/ 26 w 52"/>
                  <a:gd name="T11" fmla="*/ 6 h 89"/>
                  <a:gd name="T12" fmla="*/ 0 w 52"/>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52" h="89">
                    <a:moveTo>
                      <a:pt x="0" y="0"/>
                    </a:moveTo>
                    <a:cubicBezTo>
                      <a:pt x="0" y="78"/>
                      <a:pt x="0" y="78"/>
                      <a:pt x="0" y="78"/>
                    </a:cubicBezTo>
                    <a:cubicBezTo>
                      <a:pt x="0" y="84"/>
                      <a:pt x="11" y="89"/>
                      <a:pt x="26" y="89"/>
                    </a:cubicBezTo>
                    <a:cubicBezTo>
                      <a:pt x="40" y="89"/>
                      <a:pt x="52" y="84"/>
                      <a:pt x="52" y="78"/>
                    </a:cubicBezTo>
                    <a:cubicBezTo>
                      <a:pt x="52" y="0"/>
                      <a:pt x="52" y="0"/>
                      <a:pt x="52" y="0"/>
                    </a:cubicBezTo>
                    <a:cubicBezTo>
                      <a:pt x="46" y="4"/>
                      <a:pt x="35" y="6"/>
                      <a:pt x="26" y="6"/>
                    </a:cubicBezTo>
                    <a:cubicBezTo>
                      <a:pt x="16" y="6"/>
                      <a:pt x="5"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1" name="Oval 453"/>
              <p:cNvSpPr>
                <a:spLocks noChangeArrowheads="1"/>
              </p:cNvSpPr>
              <p:nvPr/>
            </p:nvSpPr>
            <p:spPr bwMode="auto">
              <a:xfrm>
                <a:off x="3698304" y="4704873"/>
                <a:ext cx="35120" cy="1427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2" name="Freeform 454"/>
              <p:cNvSpPr>
                <a:spLocks/>
              </p:cNvSpPr>
              <p:nvPr/>
            </p:nvSpPr>
            <p:spPr bwMode="auto">
              <a:xfrm>
                <a:off x="3748271" y="4695450"/>
                <a:ext cx="35120" cy="83088"/>
              </a:xfrm>
              <a:custGeom>
                <a:avLst/>
                <a:gdLst>
                  <a:gd name="T0" fmla="*/ 0 w 52"/>
                  <a:gd name="T1" fmla="*/ 0 h 123"/>
                  <a:gd name="T2" fmla="*/ 0 w 52"/>
                  <a:gd name="T3" fmla="*/ 110 h 123"/>
                  <a:gd name="T4" fmla="*/ 0 w 52"/>
                  <a:gd name="T5" fmla="*/ 112 h 123"/>
                  <a:gd name="T6" fmla="*/ 26 w 52"/>
                  <a:gd name="T7" fmla="*/ 123 h 123"/>
                  <a:gd name="T8" fmla="*/ 52 w 52"/>
                  <a:gd name="T9" fmla="*/ 112 h 123"/>
                  <a:gd name="T10" fmla="*/ 52 w 52"/>
                  <a:gd name="T11" fmla="*/ 112 h 123"/>
                  <a:gd name="T12" fmla="*/ 52 w 52"/>
                  <a:gd name="T13" fmla="*/ 0 h 123"/>
                  <a:gd name="T14" fmla="*/ 26 w 52"/>
                  <a:gd name="T15" fmla="*/ 6 h 123"/>
                  <a:gd name="T16" fmla="*/ 0 w 52"/>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123">
                    <a:moveTo>
                      <a:pt x="0" y="0"/>
                    </a:moveTo>
                    <a:cubicBezTo>
                      <a:pt x="0" y="110"/>
                      <a:pt x="0" y="110"/>
                      <a:pt x="0" y="110"/>
                    </a:cubicBezTo>
                    <a:cubicBezTo>
                      <a:pt x="0" y="111"/>
                      <a:pt x="0" y="111"/>
                      <a:pt x="0" y="112"/>
                    </a:cubicBezTo>
                    <a:cubicBezTo>
                      <a:pt x="0" y="118"/>
                      <a:pt x="11" y="123"/>
                      <a:pt x="26" y="123"/>
                    </a:cubicBezTo>
                    <a:cubicBezTo>
                      <a:pt x="40" y="123"/>
                      <a:pt x="52" y="118"/>
                      <a:pt x="52" y="112"/>
                    </a:cubicBezTo>
                    <a:cubicBezTo>
                      <a:pt x="52" y="112"/>
                      <a:pt x="52" y="112"/>
                      <a:pt x="52" y="112"/>
                    </a:cubicBezTo>
                    <a:cubicBezTo>
                      <a:pt x="52" y="0"/>
                      <a:pt x="52" y="0"/>
                      <a:pt x="52" y="0"/>
                    </a:cubicBezTo>
                    <a:cubicBezTo>
                      <a:pt x="46" y="4"/>
                      <a:pt x="36" y="6"/>
                      <a:pt x="26" y="6"/>
                    </a:cubicBezTo>
                    <a:cubicBezTo>
                      <a:pt x="16" y="6"/>
                      <a:pt x="6"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3" name="Oval 455"/>
              <p:cNvSpPr>
                <a:spLocks noChangeArrowheads="1"/>
              </p:cNvSpPr>
              <p:nvPr/>
            </p:nvSpPr>
            <p:spPr bwMode="auto">
              <a:xfrm>
                <a:off x="3748271" y="4682030"/>
                <a:ext cx="35120" cy="139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4" name="Freeform 456"/>
              <p:cNvSpPr>
                <a:spLocks/>
              </p:cNvSpPr>
              <p:nvPr/>
            </p:nvSpPr>
            <p:spPr bwMode="auto">
              <a:xfrm>
                <a:off x="3797667" y="4644912"/>
                <a:ext cx="35691" cy="133626"/>
              </a:xfrm>
              <a:custGeom>
                <a:avLst/>
                <a:gdLst>
                  <a:gd name="T0" fmla="*/ 0 w 53"/>
                  <a:gd name="T1" fmla="*/ 0 h 198"/>
                  <a:gd name="T2" fmla="*/ 0 w 53"/>
                  <a:gd name="T3" fmla="*/ 187 h 198"/>
                  <a:gd name="T4" fmla="*/ 26 w 53"/>
                  <a:gd name="T5" fmla="*/ 198 h 198"/>
                  <a:gd name="T6" fmla="*/ 53 w 53"/>
                  <a:gd name="T7" fmla="*/ 187 h 198"/>
                  <a:gd name="T8" fmla="*/ 53 w 53"/>
                  <a:gd name="T9" fmla="*/ 0 h 198"/>
                  <a:gd name="T10" fmla="*/ 26 w 53"/>
                  <a:gd name="T11" fmla="*/ 7 h 198"/>
                  <a:gd name="T12" fmla="*/ 0 w 53"/>
                  <a:gd name="T13" fmla="*/ 0 h 198"/>
                </a:gdLst>
                <a:ahLst/>
                <a:cxnLst>
                  <a:cxn ang="0">
                    <a:pos x="T0" y="T1"/>
                  </a:cxn>
                  <a:cxn ang="0">
                    <a:pos x="T2" y="T3"/>
                  </a:cxn>
                  <a:cxn ang="0">
                    <a:pos x="T4" y="T5"/>
                  </a:cxn>
                  <a:cxn ang="0">
                    <a:pos x="T6" y="T7"/>
                  </a:cxn>
                  <a:cxn ang="0">
                    <a:pos x="T8" y="T9"/>
                  </a:cxn>
                  <a:cxn ang="0">
                    <a:pos x="T10" y="T11"/>
                  </a:cxn>
                  <a:cxn ang="0">
                    <a:pos x="T12" y="T13"/>
                  </a:cxn>
                </a:cxnLst>
                <a:rect l="0" t="0" r="r" b="b"/>
                <a:pathLst>
                  <a:path w="53" h="198">
                    <a:moveTo>
                      <a:pt x="0" y="0"/>
                    </a:moveTo>
                    <a:cubicBezTo>
                      <a:pt x="0" y="187"/>
                      <a:pt x="0" y="187"/>
                      <a:pt x="0" y="187"/>
                    </a:cubicBezTo>
                    <a:cubicBezTo>
                      <a:pt x="0" y="193"/>
                      <a:pt x="12" y="198"/>
                      <a:pt x="26" y="198"/>
                    </a:cubicBezTo>
                    <a:cubicBezTo>
                      <a:pt x="41" y="198"/>
                      <a:pt x="53" y="193"/>
                      <a:pt x="53" y="187"/>
                    </a:cubicBezTo>
                    <a:cubicBezTo>
                      <a:pt x="53" y="0"/>
                      <a:pt x="53" y="0"/>
                      <a:pt x="53" y="0"/>
                    </a:cubicBezTo>
                    <a:cubicBezTo>
                      <a:pt x="47" y="5"/>
                      <a:pt x="36" y="7"/>
                      <a:pt x="26" y="7"/>
                    </a:cubicBezTo>
                    <a:cubicBezTo>
                      <a:pt x="17" y="7"/>
                      <a:pt x="6" y="5"/>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5" name="Oval 457"/>
              <p:cNvSpPr>
                <a:spLocks noChangeArrowheads="1"/>
              </p:cNvSpPr>
              <p:nvPr/>
            </p:nvSpPr>
            <p:spPr bwMode="auto">
              <a:xfrm>
                <a:off x="3797667" y="4631492"/>
                <a:ext cx="35691" cy="148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6" name="Freeform 458"/>
              <p:cNvSpPr>
                <a:spLocks/>
              </p:cNvSpPr>
              <p:nvPr/>
            </p:nvSpPr>
            <p:spPr bwMode="auto">
              <a:xfrm>
                <a:off x="3222047" y="4588093"/>
                <a:ext cx="35120" cy="60246"/>
              </a:xfrm>
              <a:custGeom>
                <a:avLst/>
                <a:gdLst>
                  <a:gd name="T0" fmla="*/ 26 w 52"/>
                  <a:gd name="T1" fmla="*/ 89 h 89"/>
                  <a:gd name="T2" fmla="*/ 52 w 52"/>
                  <a:gd name="T3" fmla="*/ 78 h 89"/>
                  <a:gd name="T4" fmla="*/ 52 w 52"/>
                  <a:gd name="T5" fmla="*/ 0 h 89"/>
                  <a:gd name="T6" fmla="*/ 26 w 52"/>
                  <a:gd name="T7" fmla="*/ 6 h 89"/>
                  <a:gd name="T8" fmla="*/ 0 w 52"/>
                  <a:gd name="T9" fmla="*/ 0 h 89"/>
                  <a:gd name="T10" fmla="*/ 0 w 52"/>
                  <a:gd name="T11" fmla="*/ 78 h 89"/>
                  <a:gd name="T12" fmla="*/ 26 w 52"/>
                  <a:gd name="T13" fmla="*/ 89 h 89"/>
                </a:gdLst>
                <a:ahLst/>
                <a:cxnLst>
                  <a:cxn ang="0">
                    <a:pos x="T0" y="T1"/>
                  </a:cxn>
                  <a:cxn ang="0">
                    <a:pos x="T2" y="T3"/>
                  </a:cxn>
                  <a:cxn ang="0">
                    <a:pos x="T4" y="T5"/>
                  </a:cxn>
                  <a:cxn ang="0">
                    <a:pos x="T6" y="T7"/>
                  </a:cxn>
                  <a:cxn ang="0">
                    <a:pos x="T8" y="T9"/>
                  </a:cxn>
                  <a:cxn ang="0">
                    <a:pos x="T10" y="T11"/>
                  </a:cxn>
                  <a:cxn ang="0">
                    <a:pos x="T12" y="T13"/>
                  </a:cxn>
                </a:cxnLst>
                <a:rect l="0" t="0" r="r" b="b"/>
                <a:pathLst>
                  <a:path w="52" h="89">
                    <a:moveTo>
                      <a:pt x="26" y="89"/>
                    </a:moveTo>
                    <a:cubicBezTo>
                      <a:pt x="40" y="89"/>
                      <a:pt x="52" y="84"/>
                      <a:pt x="52" y="78"/>
                    </a:cubicBezTo>
                    <a:cubicBezTo>
                      <a:pt x="52" y="0"/>
                      <a:pt x="52" y="0"/>
                      <a:pt x="52" y="0"/>
                    </a:cubicBezTo>
                    <a:cubicBezTo>
                      <a:pt x="46" y="4"/>
                      <a:pt x="36" y="6"/>
                      <a:pt x="26" y="6"/>
                    </a:cubicBezTo>
                    <a:cubicBezTo>
                      <a:pt x="16" y="6"/>
                      <a:pt x="6" y="4"/>
                      <a:pt x="0" y="0"/>
                    </a:cubicBezTo>
                    <a:cubicBezTo>
                      <a:pt x="0" y="78"/>
                      <a:pt x="0" y="78"/>
                      <a:pt x="0" y="78"/>
                    </a:cubicBezTo>
                    <a:cubicBezTo>
                      <a:pt x="0" y="84"/>
                      <a:pt x="11" y="89"/>
                      <a:pt x="26"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7" name="Oval 459"/>
              <p:cNvSpPr>
                <a:spLocks noChangeArrowheads="1"/>
              </p:cNvSpPr>
              <p:nvPr/>
            </p:nvSpPr>
            <p:spPr bwMode="auto">
              <a:xfrm>
                <a:off x="3222047" y="4574673"/>
                <a:ext cx="35120" cy="1427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8" name="Freeform 460"/>
              <p:cNvSpPr>
                <a:spLocks/>
              </p:cNvSpPr>
              <p:nvPr/>
            </p:nvSpPr>
            <p:spPr bwMode="auto">
              <a:xfrm>
                <a:off x="3171509" y="4565250"/>
                <a:ext cx="35691" cy="83088"/>
              </a:xfrm>
              <a:custGeom>
                <a:avLst/>
                <a:gdLst>
                  <a:gd name="T0" fmla="*/ 26 w 53"/>
                  <a:gd name="T1" fmla="*/ 123 h 123"/>
                  <a:gd name="T2" fmla="*/ 53 w 53"/>
                  <a:gd name="T3" fmla="*/ 112 h 123"/>
                  <a:gd name="T4" fmla="*/ 52 w 53"/>
                  <a:gd name="T5" fmla="*/ 110 h 123"/>
                  <a:gd name="T6" fmla="*/ 52 w 53"/>
                  <a:gd name="T7" fmla="*/ 0 h 123"/>
                  <a:gd name="T8" fmla="*/ 26 w 53"/>
                  <a:gd name="T9" fmla="*/ 6 h 123"/>
                  <a:gd name="T10" fmla="*/ 0 w 53"/>
                  <a:gd name="T11" fmla="*/ 0 h 123"/>
                  <a:gd name="T12" fmla="*/ 0 w 53"/>
                  <a:gd name="T13" fmla="*/ 112 h 123"/>
                  <a:gd name="T14" fmla="*/ 0 w 53"/>
                  <a:gd name="T15" fmla="*/ 112 h 123"/>
                  <a:gd name="T16" fmla="*/ 26 w 53"/>
                  <a:gd name="T17"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23">
                    <a:moveTo>
                      <a:pt x="26" y="123"/>
                    </a:moveTo>
                    <a:cubicBezTo>
                      <a:pt x="41" y="123"/>
                      <a:pt x="53" y="118"/>
                      <a:pt x="53" y="112"/>
                    </a:cubicBezTo>
                    <a:cubicBezTo>
                      <a:pt x="53" y="111"/>
                      <a:pt x="52" y="111"/>
                      <a:pt x="52" y="110"/>
                    </a:cubicBezTo>
                    <a:cubicBezTo>
                      <a:pt x="52" y="0"/>
                      <a:pt x="52" y="0"/>
                      <a:pt x="52" y="0"/>
                    </a:cubicBezTo>
                    <a:cubicBezTo>
                      <a:pt x="46" y="4"/>
                      <a:pt x="36" y="6"/>
                      <a:pt x="26" y="6"/>
                    </a:cubicBezTo>
                    <a:cubicBezTo>
                      <a:pt x="16" y="6"/>
                      <a:pt x="6" y="4"/>
                      <a:pt x="0" y="0"/>
                    </a:cubicBezTo>
                    <a:cubicBezTo>
                      <a:pt x="0" y="112"/>
                      <a:pt x="0" y="112"/>
                      <a:pt x="0" y="112"/>
                    </a:cubicBezTo>
                    <a:cubicBezTo>
                      <a:pt x="0" y="112"/>
                      <a:pt x="0" y="112"/>
                      <a:pt x="0" y="112"/>
                    </a:cubicBezTo>
                    <a:cubicBezTo>
                      <a:pt x="0" y="118"/>
                      <a:pt x="12" y="123"/>
                      <a:pt x="2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19" name="Oval 461"/>
              <p:cNvSpPr>
                <a:spLocks noChangeArrowheads="1"/>
              </p:cNvSpPr>
              <p:nvPr/>
            </p:nvSpPr>
            <p:spPr bwMode="auto">
              <a:xfrm>
                <a:off x="3171509" y="4551831"/>
                <a:ext cx="35120" cy="139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0" name="Freeform 462"/>
              <p:cNvSpPr>
                <a:spLocks/>
              </p:cNvSpPr>
              <p:nvPr/>
            </p:nvSpPr>
            <p:spPr bwMode="auto">
              <a:xfrm>
                <a:off x="3122113" y="4514712"/>
                <a:ext cx="35120" cy="133626"/>
              </a:xfrm>
              <a:custGeom>
                <a:avLst/>
                <a:gdLst>
                  <a:gd name="T0" fmla="*/ 26 w 52"/>
                  <a:gd name="T1" fmla="*/ 198 h 198"/>
                  <a:gd name="T2" fmla="*/ 52 w 52"/>
                  <a:gd name="T3" fmla="*/ 187 h 198"/>
                  <a:gd name="T4" fmla="*/ 52 w 52"/>
                  <a:gd name="T5" fmla="*/ 0 h 198"/>
                  <a:gd name="T6" fmla="*/ 26 w 52"/>
                  <a:gd name="T7" fmla="*/ 7 h 198"/>
                  <a:gd name="T8" fmla="*/ 0 w 52"/>
                  <a:gd name="T9" fmla="*/ 0 h 198"/>
                  <a:gd name="T10" fmla="*/ 0 w 52"/>
                  <a:gd name="T11" fmla="*/ 187 h 198"/>
                  <a:gd name="T12" fmla="*/ 26 w 52"/>
                  <a:gd name="T13" fmla="*/ 198 h 198"/>
                </a:gdLst>
                <a:ahLst/>
                <a:cxnLst>
                  <a:cxn ang="0">
                    <a:pos x="T0" y="T1"/>
                  </a:cxn>
                  <a:cxn ang="0">
                    <a:pos x="T2" y="T3"/>
                  </a:cxn>
                  <a:cxn ang="0">
                    <a:pos x="T4" y="T5"/>
                  </a:cxn>
                  <a:cxn ang="0">
                    <a:pos x="T6" y="T7"/>
                  </a:cxn>
                  <a:cxn ang="0">
                    <a:pos x="T8" y="T9"/>
                  </a:cxn>
                  <a:cxn ang="0">
                    <a:pos x="T10" y="T11"/>
                  </a:cxn>
                  <a:cxn ang="0">
                    <a:pos x="T12" y="T13"/>
                  </a:cxn>
                </a:cxnLst>
                <a:rect l="0" t="0" r="r" b="b"/>
                <a:pathLst>
                  <a:path w="52" h="198">
                    <a:moveTo>
                      <a:pt x="26" y="198"/>
                    </a:moveTo>
                    <a:cubicBezTo>
                      <a:pt x="40" y="198"/>
                      <a:pt x="52" y="193"/>
                      <a:pt x="52" y="187"/>
                    </a:cubicBezTo>
                    <a:cubicBezTo>
                      <a:pt x="52" y="0"/>
                      <a:pt x="52" y="0"/>
                      <a:pt x="52" y="0"/>
                    </a:cubicBezTo>
                    <a:cubicBezTo>
                      <a:pt x="46" y="5"/>
                      <a:pt x="36" y="7"/>
                      <a:pt x="26" y="7"/>
                    </a:cubicBezTo>
                    <a:cubicBezTo>
                      <a:pt x="16" y="7"/>
                      <a:pt x="6" y="5"/>
                      <a:pt x="0" y="0"/>
                    </a:cubicBezTo>
                    <a:cubicBezTo>
                      <a:pt x="0" y="187"/>
                      <a:pt x="0" y="187"/>
                      <a:pt x="0" y="187"/>
                    </a:cubicBezTo>
                    <a:cubicBezTo>
                      <a:pt x="0" y="193"/>
                      <a:pt x="11" y="198"/>
                      <a:pt x="26"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1" name="Oval 463"/>
              <p:cNvSpPr>
                <a:spLocks noChangeArrowheads="1"/>
              </p:cNvSpPr>
              <p:nvPr/>
            </p:nvSpPr>
            <p:spPr bwMode="auto">
              <a:xfrm>
                <a:off x="3122113" y="4501293"/>
                <a:ext cx="35120" cy="1484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2" name="Freeform 464"/>
              <p:cNvSpPr>
                <a:spLocks noEditPoints="1"/>
              </p:cNvSpPr>
              <p:nvPr/>
            </p:nvSpPr>
            <p:spPr bwMode="auto">
              <a:xfrm>
                <a:off x="3156661" y="4726572"/>
                <a:ext cx="115352" cy="115923"/>
              </a:xfrm>
              <a:custGeom>
                <a:avLst/>
                <a:gdLst>
                  <a:gd name="T0" fmla="*/ 85 w 171"/>
                  <a:gd name="T1" fmla="*/ 0 h 172"/>
                  <a:gd name="T2" fmla="*/ 0 w 171"/>
                  <a:gd name="T3" fmla="*/ 86 h 172"/>
                  <a:gd name="T4" fmla="*/ 85 w 171"/>
                  <a:gd name="T5" fmla="*/ 172 h 172"/>
                  <a:gd name="T6" fmla="*/ 171 w 171"/>
                  <a:gd name="T7" fmla="*/ 86 h 172"/>
                  <a:gd name="T8" fmla="*/ 85 w 171"/>
                  <a:gd name="T9" fmla="*/ 0 h 172"/>
                  <a:gd name="T10" fmla="*/ 85 w 171"/>
                  <a:gd name="T11" fmla="*/ 151 h 172"/>
                  <a:gd name="T12" fmla="*/ 21 w 171"/>
                  <a:gd name="T13" fmla="*/ 86 h 172"/>
                  <a:gd name="T14" fmla="*/ 85 w 171"/>
                  <a:gd name="T15" fmla="*/ 21 h 172"/>
                  <a:gd name="T16" fmla="*/ 150 w 171"/>
                  <a:gd name="T17" fmla="*/ 86 h 172"/>
                  <a:gd name="T18" fmla="*/ 85 w 171"/>
                  <a:gd name="T19" fmla="*/ 15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72">
                    <a:moveTo>
                      <a:pt x="85" y="0"/>
                    </a:moveTo>
                    <a:cubicBezTo>
                      <a:pt x="38" y="0"/>
                      <a:pt x="0" y="39"/>
                      <a:pt x="0" y="86"/>
                    </a:cubicBezTo>
                    <a:cubicBezTo>
                      <a:pt x="0" y="133"/>
                      <a:pt x="38" y="172"/>
                      <a:pt x="85" y="172"/>
                    </a:cubicBezTo>
                    <a:cubicBezTo>
                      <a:pt x="132" y="172"/>
                      <a:pt x="171" y="133"/>
                      <a:pt x="171" y="86"/>
                    </a:cubicBezTo>
                    <a:cubicBezTo>
                      <a:pt x="171" y="39"/>
                      <a:pt x="132" y="0"/>
                      <a:pt x="85" y="0"/>
                    </a:cubicBezTo>
                    <a:close/>
                    <a:moveTo>
                      <a:pt x="85" y="151"/>
                    </a:moveTo>
                    <a:cubicBezTo>
                      <a:pt x="50" y="151"/>
                      <a:pt x="21" y="122"/>
                      <a:pt x="21" y="86"/>
                    </a:cubicBezTo>
                    <a:cubicBezTo>
                      <a:pt x="21" y="50"/>
                      <a:pt x="50" y="21"/>
                      <a:pt x="85" y="21"/>
                    </a:cubicBezTo>
                    <a:cubicBezTo>
                      <a:pt x="121" y="21"/>
                      <a:pt x="150" y="50"/>
                      <a:pt x="150" y="86"/>
                    </a:cubicBezTo>
                    <a:cubicBezTo>
                      <a:pt x="150" y="122"/>
                      <a:pt x="121" y="151"/>
                      <a:pt x="85"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3" name="Freeform 465"/>
              <p:cNvSpPr>
                <a:spLocks/>
              </p:cNvSpPr>
              <p:nvPr/>
            </p:nvSpPr>
            <p:spPr bwMode="auto">
              <a:xfrm>
                <a:off x="3196349" y="4752841"/>
                <a:ext cx="34549" cy="63387"/>
              </a:xfrm>
              <a:custGeom>
                <a:avLst/>
                <a:gdLst>
                  <a:gd name="T0" fmla="*/ 32 w 51"/>
                  <a:gd name="T1" fmla="*/ 39 h 94"/>
                  <a:gd name="T2" fmla="*/ 18 w 51"/>
                  <a:gd name="T3" fmla="*/ 30 h 94"/>
                  <a:gd name="T4" fmla="*/ 28 w 51"/>
                  <a:gd name="T5" fmla="*/ 23 h 94"/>
                  <a:gd name="T6" fmla="*/ 44 w 51"/>
                  <a:gd name="T7" fmla="*/ 27 h 94"/>
                  <a:gd name="T8" fmla="*/ 48 w 51"/>
                  <a:gd name="T9" fmla="*/ 14 h 94"/>
                  <a:gd name="T10" fmla="*/ 31 w 51"/>
                  <a:gd name="T11" fmla="*/ 10 h 94"/>
                  <a:gd name="T12" fmla="*/ 31 w 51"/>
                  <a:gd name="T13" fmla="*/ 0 h 94"/>
                  <a:gd name="T14" fmla="*/ 20 w 51"/>
                  <a:gd name="T15" fmla="*/ 0 h 94"/>
                  <a:gd name="T16" fmla="*/ 20 w 51"/>
                  <a:gd name="T17" fmla="*/ 11 h 94"/>
                  <a:gd name="T18" fmla="*/ 0 w 51"/>
                  <a:gd name="T19" fmla="*/ 32 h 94"/>
                  <a:gd name="T20" fmla="*/ 21 w 51"/>
                  <a:gd name="T21" fmla="*/ 53 h 94"/>
                  <a:gd name="T22" fmla="*/ 33 w 51"/>
                  <a:gd name="T23" fmla="*/ 62 h 94"/>
                  <a:gd name="T24" fmla="*/ 22 w 51"/>
                  <a:gd name="T25" fmla="*/ 70 h 94"/>
                  <a:gd name="T26" fmla="*/ 3 w 51"/>
                  <a:gd name="T27" fmla="*/ 65 h 94"/>
                  <a:gd name="T28" fmla="*/ 0 w 51"/>
                  <a:gd name="T29" fmla="*/ 78 h 94"/>
                  <a:gd name="T30" fmla="*/ 19 w 51"/>
                  <a:gd name="T31" fmla="*/ 83 h 94"/>
                  <a:gd name="T32" fmla="*/ 19 w 51"/>
                  <a:gd name="T33" fmla="*/ 94 h 94"/>
                  <a:gd name="T34" fmla="*/ 30 w 51"/>
                  <a:gd name="T35" fmla="*/ 94 h 94"/>
                  <a:gd name="T36" fmla="*/ 30 w 51"/>
                  <a:gd name="T37" fmla="*/ 82 h 94"/>
                  <a:gd name="T38" fmla="*/ 51 w 51"/>
                  <a:gd name="T39" fmla="*/ 61 h 94"/>
                  <a:gd name="T40" fmla="*/ 32 w 51"/>
                  <a:gd name="T41"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94">
                    <a:moveTo>
                      <a:pt x="32" y="39"/>
                    </a:moveTo>
                    <a:cubicBezTo>
                      <a:pt x="22" y="36"/>
                      <a:pt x="18" y="33"/>
                      <a:pt x="18" y="30"/>
                    </a:cubicBezTo>
                    <a:cubicBezTo>
                      <a:pt x="18" y="26"/>
                      <a:pt x="20" y="23"/>
                      <a:pt x="28" y="23"/>
                    </a:cubicBezTo>
                    <a:cubicBezTo>
                      <a:pt x="36" y="23"/>
                      <a:pt x="41" y="26"/>
                      <a:pt x="44" y="27"/>
                    </a:cubicBezTo>
                    <a:cubicBezTo>
                      <a:pt x="48" y="14"/>
                      <a:pt x="48" y="14"/>
                      <a:pt x="48" y="14"/>
                    </a:cubicBezTo>
                    <a:cubicBezTo>
                      <a:pt x="44" y="12"/>
                      <a:pt x="38" y="11"/>
                      <a:pt x="31" y="10"/>
                    </a:cubicBezTo>
                    <a:cubicBezTo>
                      <a:pt x="31" y="0"/>
                      <a:pt x="31" y="0"/>
                      <a:pt x="31" y="0"/>
                    </a:cubicBezTo>
                    <a:cubicBezTo>
                      <a:pt x="20" y="0"/>
                      <a:pt x="20" y="0"/>
                      <a:pt x="20" y="0"/>
                    </a:cubicBezTo>
                    <a:cubicBezTo>
                      <a:pt x="20" y="11"/>
                      <a:pt x="20" y="11"/>
                      <a:pt x="20" y="11"/>
                    </a:cubicBezTo>
                    <a:cubicBezTo>
                      <a:pt x="7" y="13"/>
                      <a:pt x="0" y="21"/>
                      <a:pt x="0" y="32"/>
                    </a:cubicBezTo>
                    <a:cubicBezTo>
                      <a:pt x="0" y="43"/>
                      <a:pt x="9" y="48"/>
                      <a:pt x="21" y="53"/>
                    </a:cubicBezTo>
                    <a:cubicBezTo>
                      <a:pt x="30" y="55"/>
                      <a:pt x="33" y="58"/>
                      <a:pt x="33" y="62"/>
                    </a:cubicBezTo>
                    <a:cubicBezTo>
                      <a:pt x="33" y="67"/>
                      <a:pt x="29" y="70"/>
                      <a:pt x="22" y="70"/>
                    </a:cubicBezTo>
                    <a:cubicBezTo>
                      <a:pt x="15" y="70"/>
                      <a:pt x="8" y="67"/>
                      <a:pt x="3" y="65"/>
                    </a:cubicBezTo>
                    <a:cubicBezTo>
                      <a:pt x="0" y="78"/>
                      <a:pt x="0" y="78"/>
                      <a:pt x="0" y="78"/>
                    </a:cubicBezTo>
                    <a:cubicBezTo>
                      <a:pt x="4" y="80"/>
                      <a:pt x="11" y="83"/>
                      <a:pt x="19" y="83"/>
                    </a:cubicBezTo>
                    <a:cubicBezTo>
                      <a:pt x="19" y="94"/>
                      <a:pt x="19" y="94"/>
                      <a:pt x="19" y="94"/>
                    </a:cubicBezTo>
                    <a:cubicBezTo>
                      <a:pt x="30" y="94"/>
                      <a:pt x="30" y="94"/>
                      <a:pt x="30" y="94"/>
                    </a:cubicBezTo>
                    <a:cubicBezTo>
                      <a:pt x="30" y="82"/>
                      <a:pt x="30" y="82"/>
                      <a:pt x="30" y="82"/>
                    </a:cubicBezTo>
                    <a:cubicBezTo>
                      <a:pt x="44" y="80"/>
                      <a:pt x="51" y="71"/>
                      <a:pt x="51" y="61"/>
                    </a:cubicBezTo>
                    <a:cubicBezTo>
                      <a:pt x="51" y="50"/>
                      <a:pt x="45" y="44"/>
                      <a:pt x="3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4" name="Freeform 466"/>
              <p:cNvSpPr>
                <a:spLocks noEditPoints="1"/>
              </p:cNvSpPr>
              <p:nvPr/>
            </p:nvSpPr>
            <p:spPr bwMode="auto">
              <a:xfrm>
                <a:off x="3679459" y="4418205"/>
                <a:ext cx="115352" cy="115352"/>
              </a:xfrm>
              <a:custGeom>
                <a:avLst/>
                <a:gdLst>
                  <a:gd name="T0" fmla="*/ 85 w 171"/>
                  <a:gd name="T1" fmla="*/ 171 h 171"/>
                  <a:gd name="T2" fmla="*/ 171 w 171"/>
                  <a:gd name="T3" fmla="*/ 85 h 171"/>
                  <a:gd name="T4" fmla="*/ 85 w 171"/>
                  <a:gd name="T5" fmla="*/ 0 h 171"/>
                  <a:gd name="T6" fmla="*/ 0 w 171"/>
                  <a:gd name="T7" fmla="*/ 85 h 171"/>
                  <a:gd name="T8" fmla="*/ 85 w 171"/>
                  <a:gd name="T9" fmla="*/ 171 h 171"/>
                  <a:gd name="T10" fmla="*/ 85 w 171"/>
                  <a:gd name="T11" fmla="*/ 20 h 171"/>
                  <a:gd name="T12" fmla="*/ 150 w 171"/>
                  <a:gd name="T13" fmla="*/ 85 h 171"/>
                  <a:gd name="T14" fmla="*/ 85 w 171"/>
                  <a:gd name="T15" fmla="*/ 151 h 171"/>
                  <a:gd name="T16" fmla="*/ 21 w 171"/>
                  <a:gd name="T17" fmla="*/ 85 h 171"/>
                  <a:gd name="T18" fmla="*/ 85 w 171"/>
                  <a:gd name="T19" fmla="*/ 2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71">
                    <a:moveTo>
                      <a:pt x="85" y="171"/>
                    </a:moveTo>
                    <a:cubicBezTo>
                      <a:pt x="132" y="171"/>
                      <a:pt x="171" y="133"/>
                      <a:pt x="171" y="85"/>
                    </a:cubicBezTo>
                    <a:cubicBezTo>
                      <a:pt x="171" y="38"/>
                      <a:pt x="132" y="0"/>
                      <a:pt x="85" y="0"/>
                    </a:cubicBezTo>
                    <a:cubicBezTo>
                      <a:pt x="38" y="0"/>
                      <a:pt x="0" y="38"/>
                      <a:pt x="0" y="85"/>
                    </a:cubicBezTo>
                    <a:cubicBezTo>
                      <a:pt x="0" y="133"/>
                      <a:pt x="38" y="171"/>
                      <a:pt x="85" y="171"/>
                    </a:cubicBezTo>
                    <a:close/>
                    <a:moveTo>
                      <a:pt x="85" y="20"/>
                    </a:moveTo>
                    <a:cubicBezTo>
                      <a:pt x="121" y="20"/>
                      <a:pt x="150" y="49"/>
                      <a:pt x="150" y="85"/>
                    </a:cubicBezTo>
                    <a:cubicBezTo>
                      <a:pt x="150" y="121"/>
                      <a:pt x="121" y="151"/>
                      <a:pt x="85" y="151"/>
                    </a:cubicBezTo>
                    <a:cubicBezTo>
                      <a:pt x="50" y="151"/>
                      <a:pt x="21" y="121"/>
                      <a:pt x="21" y="85"/>
                    </a:cubicBezTo>
                    <a:cubicBezTo>
                      <a:pt x="21" y="49"/>
                      <a:pt x="50" y="20"/>
                      <a:pt x="85"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25" name="Freeform 467"/>
              <p:cNvSpPr>
                <a:spLocks/>
              </p:cNvSpPr>
              <p:nvPr/>
            </p:nvSpPr>
            <p:spPr bwMode="auto">
              <a:xfrm>
                <a:off x="3711153" y="4447043"/>
                <a:ext cx="41116" cy="58247"/>
              </a:xfrm>
              <a:custGeom>
                <a:avLst/>
                <a:gdLst>
                  <a:gd name="T0" fmla="*/ 50 w 61"/>
                  <a:gd name="T1" fmla="*/ 86 h 86"/>
                  <a:gd name="T2" fmla="*/ 59 w 61"/>
                  <a:gd name="T3" fmla="*/ 85 h 86"/>
                  <a:gd name="T4" fmla="*/ 61 w 61"/>
                  <a:gd name="T5" fmla="*/ 85 h 86"/>
                  <a:gd name="T6" fmla="*/ 61 w 61"/>
                  <a:gd name="T7" fmla="*/ 68 h 86"/>
                  <a:gd name="T8" fmla="*/ 57 w 61"/>
                  <a:gd name="T9" fmla="*/ 69 h 86"/>
                  <a:gd name="T10" fmla="*/ 50 w 61"/>
                  <a:gd name="T11" fmla="*/ 70 h 86"/>
                  <a:gd name="T12" fmla="*/ 26 w 61"/>
                  <a:gd name="T13" fmla="*/ 56 h 86"/>
                  <a:gd name="T14" fmla="*/ 37 w 61"/>
                  <a:gd name="T15" fmla="*/ 56 h 86"/>
                  <a:gd name="T16" fmla="*/ 37 w 61"/>
                  <a:gd name="T17" fmla="*/ 46 h 86"/>
                  <a:gd name="T18" fmla="*/ 23 w 61"/>
                  <a:gd name="T19" fmla="*/ 46 h 86"/>
                  <a:gd name="T20" fmla="*/ 23 w 61"/>
                  <a:gd name="T21" fmla="*/ 43 h 86"/>
                  <a:gd name="T22" fmla="*/ 23 w 61"/>
                  <a:gd name="T23" fmla="*/ 42 h 86"/>
                  <a:gd name="T24" fmla="*/ 37 w 61"/>
                  <a:gd name="T25" fmla="*/ 42 h 86"/>
                  <a:gd name="T26" fmla="*/ 37 w 61"/>
                  <a:gd name="T27" fmla="*/ 33 h 86"/>
                  <a:gd name="T28" fmla="*/ 25 w 61"/>
                  <a:gd name="T29" fmla="*/ 33 h 86"/>
                  <a:gd name="T30" fmla="*/ 50 w 61"/>
                  <a:gd name="T31" fmla="*/ 16 h 86"/>
                  <a:gd name="T32" fmla="*/ 57 w 61"/>
                  <a:gd name="T33" fmla="*/ 17 h 86"/>
                  <a:gd name="T34" fmla="*/ 61 w 61"/>
                  <a:gd name="T35" fmla="*/ 18 h 86"/>
                  <a:gd name="T36" fmla="*/ 61 w 61"/>
                  <a:gd name="T37" fmla="*/ 1 h 86"/>
                  <a:gd name="T38" fmla="*/ 59 w 61"/>
                  <a:gd name="T39" fmla="*/ 1 h 86"/>
                  <a:gd name="T40" fmla="*/ 50 w 61"/>
                  <a:gd name="T41" fmla="*/ 0 h 86"/>
                  <a:gd name="T42" fmla="*/ 8 w 61"/>
                  <a:gd name="T43" fmla="*/ 33 h 86"/>
                  <a:gd name="T44" fmla="*/ 0 w 61"/>
                  <a:gd name="T45" fmla="*/ 33 h 86"/>
                  <a:gd name="T46" fmla="*/ 0 w 61"/>
                  <a:gd name="T47" fmla="*/ 42 h 86"/>
                  <a:gd name="T48" fmla="*/ 6 w 61"/>
                  <a:gd name="T49" fmla="*/ 42 h 86"/>
                  <a:gd name="T50" fmla="*/ 6 w 61"/>
                  <a:gd name="T51" fmla="*/ 43 h 86"/>
                  <a:gd name="T52" fmla="*/ 6 w 61"/>
                  <a:gd name="T53" fmla="*/ 46 h 86"/>
                  <a:gd name="T54" fmla="*/ 0 w 61"/>
                  <a:gd name="T55" fmla="*/ 46 h 86"/>
                  <a:gd name="T56" fmla="*/ 0 w 61"/>
                  <a:gd name="T57" fmla="*/ 56 h 86"/>
                  <a:gd name="T58" fmla="*/ 8 w 61"/>
                  <a:gd name="T59" fmla="*/ 56 h 86"/>
                  <a:gd name="T60" fmla="*/ 50 w 61"/>
                  <a:gd name="T6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86">
                    <a:moveTo>
                      <a:pt x="50" y="86"/>
                    </a:moveTo>
                    <a:cubicBezTo>
                      <a:pt x="53" y="86"/>
                      <a:pt x="56" y="86"/>
                      <a:pt x="59" y="85"/>
                    </a:cubicBezTo>
                    <a:cubicBezTo>
                      <a:pt x="61" y="85"/>
                      <a:pt x="61" y="85"/>
                      <a:pt x="61" y="85"/>
                    </a:cubicBezTo>
                    <a:cubicBezTo>
                      <a:pt x="61" y="68"/>
                      <a:pt x="61" y="68"/>
                      <a:pt x="61" y="68"/>
                    </a:cubicBezTo>
                    <a:cubicBezTo>
                      <a:pt x="57" y="69"/>
                      <a:pt x="57" y="69"/>
                      <a:pt x="57" y="69"/>
                    </a:cubicBezTo>
                    <a:cubicBezTo>
                      <a:pt x="55" y="69"/>
                      <a:pt x="52" y="70"/>
                      <a:pt x="50" y="70"/>
                    </a:cubicBezTo>
                    <a:cubicBezTo>
                      <a:pt x="40" y="70"/>
                      <a:pt x="31" y="64"/>
                      <a:pt x="26" y="56"/>
                    </a:cubicBezTo>
                    <a:cubicBezTo>
                      <a:pt x="37" y="56"/>
                      <a:pt x="37" y="56"/>
                      <a:pt x="37" y="56"/>
                    </a:cubicBezTo>
                    <a:cubicBezTo>
                      <a:pt x="37" y="46"/>
                      <a:pt x="37" y="46"/>
                      <a:pt x="37" y="46"/>
                    </a:cubicBezTo>
                    <a:cubicBezTo>
                      <a:pt x="23" y="46"/>
                      <a:pt x="23" y="46"/>
                      <a:pt x="23" y="46"/>
                    </a:cubicBezTo>
                    <a:cubicBezTo>
                      <a:pt x="23" y="45"/>
                      <a:pt x="23" y="44"/>
                      <a:pt x="23" y="43"/>
                    </a:cubicBezTo>
                    <a:cubicBezTo>
                      <a:pt x="23" y="42"/>
                      <a:pt x="23" y="42"/>
                      <a:pt x="23" y="42"/>
                    </a:cubicBezTo>
                    <a:cubicBezTo>
                      <a:pt x="37" y="42"/>
                      <a:pt x="37" y="42"/>
                      <a:pt x="37" y="42"/>
                    </a:cubicBezTo>
                    <a:cubicBezTo>
                      <a:pt x="37" y="33"/>
                      <a:pt x="37" y="33"/>
                      <a:pt x="37" y="33"/>
                    </a:cubicBezTo>
                    <a:cubicBezTo>
                      <a:pt x="25" y="33"/>
                      <a:pt x="25" y="33"/>
                      <a:pt x="25" y="33"/>
                    </a:cubicBezTo>
                    <a:cubicBezTo>
                      <a:pt x="29" y="23"/>
                      <a:pt x="39" y="16"/>
                      <a:pt x="50" y="16"/>
                    </a:cubicBezTo>
                    <a:cubicBezTo>
                      <a:pt x="52" y="16"/>
                      <a:pt x="55" y="16"/>
                      <a:pt x="57" y="17"/>
                    </a:cubicBezTo>
                    <a:cubicBezTo>
                      <a:pt x="61" y="18"/>
                      <a:pt x="61" y="18"/>
                      <a:pt x="61" y="18"/>
                    </a:cubicBezTo>
                    <a:cubicBezTo>
                      <a:pt x="61" y="1"/>
                      <a:pt x="61" y="1"/>
                      <a:pt x="61" y="1"/>
                    </a:cubicBezTo>
                    <a:cubicBezTo>
                      <a:pt x="59" y="1"/>
                      <a:pt x="59" y="1"/>
                      <a:pt x="59" y="1"/>
                    </a:cubicBezTo>
                    <a:cubicBezTo>
                      <a:pt x="56" y="0"/>
                      <a:pt x="53" y="0"/>
                      <a:pt x="50" y="0"/>
                    </a:cubicBezTo>
                    <a:cubicBezTo>
                      <a:pt x="29" y="0"/>
                      <a:pt x="12" y="14"/>
                      <a:pt x="8" y="33"/>
                    </a:cubicBezTo>
                    <a:cubicBezTo>
                      <a:pt x="0" y="33"/>
                      <a:pt x="0" y="33"/>
                      <a:pt x="0" y="33"/>
                    </a:cubicBezTo>
                    <a:cubicBezTo>
                      <a:pt x="0" y="42"/>
                      <a:pt x="0" y="42"/>
                      <a:pt x="0" y="42"/>
                    </a:cubicBezTo>
                    <a:cubicBezTo>
                      <a:pt x="6" y="42"/>
                      <a:pt x="6" y="42"/>
                      <a:pt x="6" y="42"/>
                    </a:cubicBezTo>
                    <a:cubicBezTo>
                      <a:pt x="6" y="43"/>
                      <a:pt x="6" y="43"/>
                      <a:pt x="6" y="43"/>
                    </a:cubicBezTo>
                    <a:cubicBezTo>
                      <a:pt x="6" y="44"/>
                      <a:pt x="6" y="45"/>
                      <a:pt x="6" y="46"/>
                    </a:cubicBezTo>
                    <a:cubicBezTo>
                      <a:pt x="0" y="46"/>
                      <a:pt x="0" y="46"/>
                      <a:pt x="0" y="46"/>
                    </a:cubicBezTo>
                    <a:cubicBezTo>
                      <a:pt x="0" y="56"/>
                      <a:pt x="0" y="56"/>
                      <a:pt x="0" y="56"/>
                    </a:cubicBezTo>
                    <a:cubicBezTo>
                      <a:pt x="8" y="56"/>
                      <a:pt x="8" y="56"/>
                      <a:pt x="8" y="56"/>
                    </a:cubicBezTo>
                    <a:cubicBezTo>
                      <a:pt x="14" y="73"/>
                      <a:pt x="30" y="86"/>
                      <a:pt x="5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solidFill>
                    <a:srgbClr val="000000"/>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grpSp>
        <p:nvGrpSpPr>
          <p:cNvPr id="130" name="组合 129"/>
          <p:cNvGrpSpPr/>
          <p:nvPr/>
        </p:nvGrpSpPr>
        <p:grpSpPr>
          <a:xfrm>
            <a:off x="180086" y="1094620"/>
            <a:ext cx="2291924" cy="844576"/>
            <a:chOff x="986174" y="1726438"/>
            <a:chExt cx="2406357" cy="1149156"/>
          </a:xfrm>
        </p:grpSpPr>
        <p:sp>
          <p:nvSpPr>
            <p:cNvPr id="131" name="文本框 142"/>
            <p:cNvSpPr txBox="1"/>
            <p:nvPr/>
          </p:nvSpPr>
          <p:spPr bwMode="auto">
            <a:xfrm flipH="1">
              <a:off x="986174" y="2075046"/>
              <a:ext cx="2406357" cy="800548"/>
            </a:xfrm>
            <a:prstGeom prst="rect">
              <a:avLst/>
            </a:prstGeom>
            <a:noFill/>
          </p:spPr>
          <p:txBody>
            <a:bodyPr wrap="square">
              <a:spAutoFit/>
            </a:bodyPr>
            <a:lstStyle/>
            <a:p>
              <a:pPr algn="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Page describes a single entity and contains the information of D</a:t>
              </a:r>
              <a:endParaRPr lang="zh-CN" altLang="en-US"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2" name="文本框 143"/>
            <p:cNvSpPr txBox="1"/>
            <p:nvPr/>
          </p:nvSpPr>
          <p:spPr bwMode="auto">
            <a:xfrm flipH="1">
              <a:off x="1469734" y="1726438"/>
              <a:ext cx="1922797" cy="439708"/>
            </a:xfrm>
            <a:prstGeom prst="rect">
              <a:avLst/>
            </a:prstGeom>
            <a:noFill/>
          </p:spPr>
          <p:txBody>
            <a:bodyPr>
              <a:spAutoFit/>
            </a:bodyPr>
            <a:lstStyle/>
            <a:p>
              <a:pPr algn="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Entity Pages</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133" name="组合 132"/>
          <p:cNvGrpSpPr/>
          <p:nvPr/>
        </p:nvGrpSpPr>
        <p:grpSpPr>
          <a:xfrm>
            <a:off x="180087" y="2457453"/>
            <a:ext cx="2291924" cy="1013854"/>
            <a:chOff x="986175" y="1726438"/>
            <a:chExt cx="2406357" cy="1379482"/>
          </a:xfrm>
        </p:grpSpPr>
        <p:sp>
          <p:nvSpPr>
            <p:cNvPr id="134" name="文本框 146"/>
            <p:cNvSpPr txBox="1"/>
            <p:nvPr/>
          </p:nvSpPr>
          <p:spPr bwMode="auto">
            <a:xfrm flipH="1">
              <a:off x="986175" y="2075047"/>
              <a:ext cx="2406357" cy="1030873"/>
            </a:xfrm>
            <a:prstGeom prst="rect">
              <a:avLst/>
            </a:prstGeom>
            <a:noFill/>
          </p:spPr>
          <p:txBody>
            <a:bodyPr wrap="square">
              <a:spAutoFit/>
            </a:bodyPr>
            <a:lstStyle/>
            <a:p>
              <a:pPr algn="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Alternative name of D could be used to refer to an existing page</a:t>
              </a:r>
            </a:p>
            <a:p>
              <a:pPr algn="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(ex. Microsoft Corporation </a:t>
              </a:r>
            </a:p>
            <a:p>
              <a:pPr algn="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-&gt; Microsoft)</a:t>
              </a:r>
              <a:endParaRPr lang="zh-CN" altLang="en-US"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5" name="文本框 147"/>
            <p:cNvSpPr txBox="1"/>
            <p:nvPr/>
          </p:nvSpPr>
          <p:spPr bwMode="auto">
            <a:xfrm flipH="1">
              <a:off x="1024593" y="1726438"/>
              <a:ext cx="2367938" cy="439708"/>
            </a:xfrm>
            <a:prstGeom prst="rect">
              <a:avLst/>
            </a:prstGeom>
            <a:noFill/>
          </p:spPr>
          <p:txBody>
            <a:bodyPr wrap="square">
              <a:spAutoFit/>
            </a:bodyPr>
            <a:lstStyle/>
            <a:p>
              <a:pPr algn="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Redirect Pages</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136" name="组合 135"/>
          <p:cNvGrpSpPr/>
          <p:nvPr/>
        </p:nvGrpSpPr>
        <p:grpSpPr>
          <a:xfrm>
            <a:off x="0" y="3857382"/>
            <a:ext cx="2472010" cy="794948"/>
            <a:chOff x="44200" y="1726438"/>
            <a:chExt cx="3348331" cy="1081631"/>
          </a:xfrm>
        </p:grpSpPr>
        <p:sp>
          <p:nvSpPr>
            <p:cNvPr id="137" name="文本框 149"/>
            <p:cNvSpPr txBox="1"/>
            <p:nvPr/>
          </p:nvSpPr>
          <p:spPr bwMode="auto">
            <a:xfrm flipH="1">
              <a:off x="190586" y="2075047"/>
              <a:ext cx="3201945" cy="733022"/>
            </a:xfrm>
            <a:prstGeom prst="rect">
              <a:avLst/>
            </a:prstGeom>
            <a:noFill/>
          </p:spPr>
          <p:txBody>
            <a:bodyPr wrap="square">
              <a:spAutoFit/>
            </a:bodyPr>
            <a:lstStyle/>
            <a:p>
              <a:pPr>
                <a:lnSpc>
                  <a:spcPct val="110000"/>
                </a:lnSpc>
                <a:defRPr/>
              </a:pPr>
              <a:r>
                <a:rPr lang="en-US" altLang="zh-CN" sz="9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For separate each entities from multiple entities in Wiki.</a:t>
              </a:r>
            </a:p>
            <a:p>
              <a:pPr>
                <a:lnSpc>
                  <a:spcPct val="110000"/>
                </a:lnSpc>
                <a:defRPr/>
              </a:pPr>
              <a:r>
                <a:rPr lang="en-US" altLang="zh-CN" sz="9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Very useful in extracting abbreviations.</a:t>
              </a:r>
              <a:endParaRPr lang="zh-CN" altLang="en-US" sz="9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38" name="文本框 150"/>
            <p:cNvSpPr txBox="1"/>
            <p:nvPr/>
          </p:nvSpPr>
          <p:spPr bwMode="auto">
            <a:xfrm flipH="1">
              <a:off x="44200" y="1726438"/>
              <a:ext cx="3348331" cy="439708"/>
            </a:xfrm>
            <a:prstGeom prst="rect">
              <a:avLst/>
            </a:prstGeom>
            <a:noFill/>
          </p:spPr>
          <p:txBody>
            <a:bodyPr wrap="square">
              <a:spAutoFit/>
            </a:bodyPr>
            <a:lstStyle/>
            <a:p>
              <a:pPr algn="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Disambiguation Pages</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grpSp>
        <p:nvGrpSpPr>
          <p:cNvPr id="139" name="组合 138"/>
          <p:cNvGrpSpPr/>
          <p:nvPr/>
        </p:nvGrpSpPr>
        <p:grpSpPr>
          <a:xfrm>
            <a:off x="6500750" y="1012458"/>
            <a:ext cx="3184387" cy="1262530"/>
            <a:chOff x="8824458" y="1028235"/>
            <a:chExt cx="4313244" cy="1717835"/>
          </a:xfrm>
        </p:grpSpPr>
        <p:sp>
          <p:nvSpPr>
            <p:cNvPr id="140" name="文本框 152"/>
            <p:cNvSpPr txBox="1"/>
            <p:nvPr/>
          </p:nvSpPr>
          <p:spPr bwMode="auto">
            <a:xfrm flipH="1">
              <a:off x="8824458" y="1715199"/>
              <a:ext cx="3400791" cy="1030871"/>
            </a:xfrm>
            <a:prstGeom prst="rect">
              <a:avLst/>
            </a:prstGeom>
            <a:noFill/>
          </p:spPr>
          <p:txBody>
            <a:bodyPr wrap="square">
              <a:spAutoFit/>
            </a:bodyPr>
            <a:lstStyle/>
            <a:p>
              <a:pP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In first paragraph of Wikipedia article is summary of whole article.</a:t>
              </a:r>
            </a:p>
            <a:p>
              <a:pP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Each of the bold phrases is added to the key column in D as a name K.</a:t>
              </a:r>
              <a:endParaRPr lang="zh-CN" altLang="en-US"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1" name="文本框 153"/>
            <p:cNvSpPr txBox="1"/>
            <p:nvPr/>
          </p:nvSpPr>
          <p:spPr bwMode="auto">
            <a:xfrm flipH="1">
              <a:off x="8824458" y="1028235"/>
              <a:ext cx="4313244" cy="753786"/>
            </a:xfrm>
            <a:prstGeom prst="rect">
              <a:avLst/>
            </a:prstGeom>
            <a:noFill/>
          </p:spPr>
          <p:txBody>
            <a:bodyPr wrap="square">
              <a:spAutoFit/>
            </a:bodyPr>
            <a:lstStyle/>
            <a:p>
              <a:pP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Bold Phrases</a:t>
              </a:r>
            </a:p>
            <a:p>
              <a:pP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From the first paragraphs</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grpSp>
      <p:sp>
        <p:nvSpPr>
          <p:cNvPr id="142" name="文本框 155"/>
          <p:cNvSpPr txBox="1"/>
          <p:nvPr/>
        </p:nvSpPr>
        <p:spPr bwMode="auto">
          <a:xfrm flipH="1">
            <a:off x="6500749" y="2713666"/>
            <a:ext cx="2464306" cy="564083"/>
          </a:xfrm>
          <a:prstGeom prst="rect">
            <a:avLst/>
          </a:prstGeom>
          <a:noFill/>
        </p:spPr>
        <p:txBody>
          <a:bodyPr wrap="square" lIns="67391" tIns="33696" rIns="67391" bIns="33696">
            <a:spAutoFit/>
          </a:bodyPr>
          <a:lstStyle/>
          <a:p>
            <a:pPr>
              <a:lnSpc>
                <a:spcPct val="110000"/>
              </a:lnSpc>
              <a:defRPr/>
            </a:pPr>
            <a:r>
              <a:rPr lang="en-US" altLang="zh-CN"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The anchor text, link to useful source of synonyms, and could be regarded as a name of that linked entity</a:t>
            </a:r>
            <a:endParaRPr lang="zh-CN" altLang="en-US" sz="10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3" name="文本框 156"/>
          <p:cNvSpPr txBox="1"/>
          <p:nvPr/>
        </p:nvSpPr>
        <p:spPr bwMode="auto">
          <a:xfrm flipH="1">
            <a:off x="6500750" y="2457454"/>
            <a:ext cx="2464307" cy="298883"/>
          </a:xfrm>
          <a:prstGeom prst="rect">
            <a:avLst/>
          </a:prstGeom>
          <a:noFill/>
        </p:spPr>
        <p:txBody>
          <a:bodyPr wrap="square" lIns="67391" tIns="33696" rIns="67391" bIns="33696">
            <a:spAutoFit/>
          </a:bodyPr>
          <a:lstStyle/>
          <a:p>
            <a:pP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Hyperlinks in Wikipedia</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4" name="文本框 158"/>
          <p:cNvSpPr txBox="1"/>
          <p:nvPr/>
        </p:nvSpPr>
        <p:spPr bwMode="auto">
          <a:xfrm flipH="1">
            <a:off x="6500751" y="4113594"/>
            <a:ext cx="1776568" cy="362105"/>
          </a:xfrm>
          <a:prstGeom prst="rect">
            <a:avLst/>
          </a:prstGeom>
          <a:noFill/>
        </p:spPr>
        <p:txBody>
          <a:bodyPr wrap="square" lIns="67391" tIns="33696" rIns="67391" bIns="33696">
            <a:spAutoFit/>
          </a:bodyPr>
          <a:lstStyle/>
          <a:p>
            <a:pPr>
              <a:lnSpc>
                <a:spcPct val="110000"/>
              </a:lnSpc>
              <a:defRPr/>
            </a:pPr>
            <a:r>
              <a:rPr lang="en-US" altLang="zh-CN" sz="9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For adding to Entity Pages, various information of D.</a:t>
            </a:r>
            <a:endParaRPr lang="zh-CN" altLang="en-US" sz="9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5" name="文本框 159"/>
          <p:cNvSpPr txBox="1"/>
          <p:nvPr/>
        </p:nvSpPr>
        <p:spPr bwMode="auto">
          <a:xfrm flipH="1">
            <a:off x="6500750" y="3857382"/>
            <a:ext cx="1672219" cy="298883"/>
          </a:xfrm>
          <a:prstGeom prst="rect">
            <a:avLst/>
          </a:prstGeom>
          <a:noFill/>
        </p:spPr>
        <p:txBody>
          <a:bodyPr wrap="square" lIns="67391" tIns="33696" rIns="67391" bIns="33696">
            <a:spAutoFit/>
          </a:bodyPr>
          <a:lstStyle/>
          <a:p>
            <a:pPr>
              <a:defRPr/>
            </a:pPr>
            <a:r>
              <a:rPr lang="en-US" altLang="zh-CN"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rPr>
              <a:t>Information of D</a:t>
            </a:r>
            <a:endParaRPr lang="zh-CN" altLang="en-US" sz="1500" dirty="0">
              <a:solidFill>
                <a:schemeClr val="bg1">
                  <a:lumMod val="50000"/>
                </a:schemeClr>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7" name="矩形 146"/>
          <p:cNvSpPr/>
          <p:nvPr/>
        </p:nvSpPr>
        <p:spPr>
          <a:xfrm>
            <a:off x="468114" y="264825"/>
            <a:ext cx="1584176" cy="252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8" name="矩形 147"/>
          <p:cNvSpPr/>
          <p:nvPr/>
        </p:nvSpPr>
        <p:spPr bwMode="auto">
          <a:xfrm>
            <a:off x="468114" y="215900"/>
            <a:ext cx="2588391"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Name Dictionary Based</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sp>
        <p:nvSpPr>
          <p:cNvPr id="149" name="文本框 155">
            <a:extLst>
              <a:ext uri="{FF2B5EF4-FFF2-40B4-BE49-F238E27FC236}">
                <a16:creationId xmlns:a16="http://schemas.microsoft.com/office/drawing/2014/main" id="{FB55180C-F355-274F-94D4-29645955B66B}"/>
              </a:ext>
            </a:extLst>
          </p:cNvPr>
          <p:cNvSpPr txBox="1"/>
          <p:nvPr/>
        </p:nvSpPr>
        <p:spPr bwMode="auto">
          <a:xfrm flipH="1">
            <a:off x="3588090" y="3456260"/>
            <a:ext cx="1776568" cy="257013"/>
          </a:xfrm>
          <a:prstGeom prst="rect">
            <a:avLst/>
          </a:prstGeom>
          <a:noFill/>
        </p:spPr>
        <p:txBody>
          <a:bodyPr wrap="square" lIns="67391" tIns="33696" rIns="67391" bIns="33696">
            <a:spAutoFit/>
          </a:bodyPr>
          <a:lstStyle/>
          <a:p>
            <a:pPr>
              <a:lnSpc>
                <a:spcPct val="110000"/>
              </a:lnSpc>
              <a:defRPr/>
            </a:pPr>
            <a:r>
              <a:rPr lang="en-US" altLang="zh-CN" sz="12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rPr>
              <a:t>&lt;key, value&gt; mapping</a:t>
            </a:r>
            <a:endParaRPr lang="zh-CN" altLang="en-US" sz="1200" dirty="0">
              <a:solidFill>
                <a:srgbClr val="FFFFFF">
                  <a:lumMod val="50000"/>
                </a:srgbClr>
              </a:solidFill>
              <a:latin typeface="inpin heiti" panose="00000500000000000000" pitchFamily="2" charset="-122"/>
              <a:ea typeface="inpin heiti" panose="00000500000000000000" pitchFamily="2" charset="-122"/>
              <a:sym typeface="inpin heiti" panose="00000500000000000000" pitchFamily="2" charset="-122"/>
            </a:endParaRPr>
          </a:p>
        </p:txBody>
      </p:sp>
    </p:spTree>
    <p:custDataLst>
      <p:tags r:id="rId1"/>
    </p:custDataLst>
    <p:extLst>
      <p:ext uri="{BB962C8B-B14F-4D97-AF65-F5344CB8AC3E}">
        <p14:creationId xmlns:p14="http://schemas.microsoft.com/office/powerpoint/2010/main" val="2514329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45">
            <a:extLst>
              <a:ext uri="{FF2B5EF4-FFF2-40B4-BE49-F238E27FC236}">
                <a16:creationId xmlns:a16="http://schemas.microsoft.com/office/drawing/2014/main" id="{8A59CEEC-940D-A741-8DDF-CD76861A3041}"/>
              </a:ext>
            </a:extLst>
          </p:cNvPr>
          <p:cNvSpPr/>
          <p:nvPr/>
        </p:nvSpPr>
        <p:spPr>
          <a:xfrm>
            <a:off x="-395982" y="264825"/>
            <a:ext cx="9937104" cy="252152"/>
          </a:xfrm>
          <a:prstGeom prst="rect">
            <a:avLst/>
          </a:prstGeom>
          <a:solidFill>
            <a:srgbClr val="075F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npin heiti" panose="00000500000000000000" pitchFamily="2" charset="-122"/>
              <a:ea typeface="inpin heiti" panose="00000500000000000000" pitchFamily="2" charset="-122"/>
              <a:sym typeface="inpin heiti" panose="00000500000000000000" pitchFamily="2" charset="-122"/>
            </a:endParaRPr>
          </a:p>
        </p:txBody>
      </p:sp>
      <p:sp>
        <p:nvSpPr>
          <p:cNvPr id="15" name="矩形 147">
            <a:extLst>
              <a:ext uri="{FF2B5EF4-FFF2-40B4-BE49-F238E27FC236}">
                <a16:creationId xmlns:a16="http://schemas.microsoft.com/office/drawing/2014/main" id="{1020F7A7-4EA2-E642-9EEC-D216F356F92A}"/>
              </a:ext>
            </a:extLst>
          </p:cNvPr>
          <p:cNvSpPr/>
          <p:nvPr/>
        </p:nvSpPr>
        <p:spPr bwMode="auto">
          <a:xfrm>
            <a:off x="468114" y="215900"/>
            <a:ext cx="2588391" cy="336957"/>
          </a:xfrm>
          <a:prstGeom prst="rect">
            <a:avLst/>
          </a:prstGeom>
          <a:solidFill>
            <a:schemeClr val="bg1"/>
          </a:solidFill>
        </p:spPr>
        <p:txBody>
          <a:bodyPr wrap="square" lIns="89858" tIns="44929" rIns="89858" bIns="44929">
            <a:spAutoFit/>
          </a:bodyPr>
          <a:lstStyle/>
          <a:p>
            <a:pPr>
              <a:defRPr/>
            </a:pPr>
            <a:r>
              <a:rPr lang="en-US" altLang="zh-CN"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rPr>
              <a:t>Name Dictionary Based</a:t>
            </a:r>
            <a:endParaRPr lang="zh-CN" altLang="en-US" b="1" dirty="0">
              <a:solidFill>
                <a:srgbClr val="075F9B"/>
              </a:solidFill>
              <a:latin typeface="inpin heiti" panose="00000500000000000000" pitchFamily="2" charset="-122"/>
              <a:ea typeface="inpin heiti" panose="00000500000000000000" pitchFamily="2" charset="-122"/>
              <a:sym typeface="inpin heiti" panose="00000500000000000000" pitchFamily="2" charset="-122"/>
            </a:endParaRPr>
          </a:p>
        </p:txBody>
      </p:sp>
      <p:pic>
        <p:nvPicPr>
          <p:cNvPr id="19" name="그림 18" descr="테이블이(가) 표시된 사진&#10;&#10;자동 생성된 설명">
            <a:extLst>
              <a:ext uri="{FF2B5EF4-FFF2-40B4-BE49-F238E27FC236}">
                <a16:creationId xmlns:a16="http://schemas.microsoft.com/office/drawing/2014/main" id="{D308D0A9-E4A9-B34C-9293-952CBD6E4D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9800" y="1007988"/>
            <a:ext cx="5001042" cy="2948779"/>
          </a:xfrm>
          <a:prstGeom prst="rect">
            <a:avLst/>
          </a:prstGeom>
        </p:spPr>
      </p:pic>
    </p:spTree>
    <p:extLst>
      <p:ext uri="{BB962C8B-B14F-4D97-AF65-F5344CB8AC3E}">
        <p14:creationId xmlns:p14="http://schemas.microsoft.com/office/powerpoint/2010/main" val="387166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ok7.pptx111"/>
  <p:tag name="ISPRING_SCORM_RATE_SLIDES" val="0"/>
  <p:tag name="ISPRING_SCORM_RATE_QUIZZES" val="0"/>
  <p:tag name="ISPRING_SCORM_PASSING_SCORE" val="0.000000"/>
  <p:tag name="ISPRING_ULTRA_SCORM_COURSE_ID" val="7BAC5AE4-5956-486F-A027-90B7497E6062"/>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G:\第七批已完成作品\148198"/>
  <p:tag name="ISPRING_FIRST_PUBLISH" val="1"/>
</p:tagLst>
</file>

<file path=ppt/tags/tag2.xml><?xml version="1.0" encoding="utf-8"?>
<p:tagLst xmlns:a="http://schemas.openxmlformats.org/drawingml/2006/main" xmlns:r="http://schemas.openxmlformats.org/officeDocument/2006/relationships" xmlns:p="http://schemas.openxmlformats.org/presentationml/2006/main">
  <p:tag name="TIMING" val="|1.5|0.6|0.4|0.4|0.3|0.6"/>
</p:tagLst>
</file>

<file path=ppt/tags/tag3.xml><?xml version="1.0" encoding="utf-8"?>
<p:tagLst xmlns:a="http://schemas.openxmlformats.org/drawingml/2006/main" xmlns:r="http://schemas.openxmlformats.org/officeDocument/2006/relationships" xmlns:p="http://schemas.openxmlformats.org/presentationml/2006/main">
  <p:tag name="TIMING" val="|0.5|0.5|0.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949</Words>
  <Application>Microsoft Office PowerPoint</Application>
  <PresentationFormat>사용자 지정</PresentationFormat>
  <Paragraphs>186</Paragraphs>
  <Slides>18</Slides>
  <Notes>18</Notes>
  <HiddenSlides>0</HiddenSlides>
  <MMClips>1</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18</vt:i4>
      </vt:variant>
    </vt:vector>
  </HeadingPairs>
  <TitlesOfParts>
    <vt:vector size="22" baseType="lpstr">
      <vt:lpstr>inpin heiti</vt:lpstr>
      <vt:lpstr>Arial</vt:lpstr>
      <vt:lpstr>Calibri</vt:lpstr>
      <vt:lpstr>Office 主题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ok7.pptx111</dc:title>
  <cp:lastModifiedBy/>
  <cp:revision>1</cp:revision>
  <dcterms:modified xsi:type="dcterms:W3CDTF">2021-07-02T03:23:21Z</dcterms:modified>
</cp:coreProperties>
</file>

<file path=docProps/thumbnail.jpeg>
</file>